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F37"/>
    <a:srgbClr val="FFD700"/>
    <a:srgbClr val="FFB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50" autoAdjust="0"/>
  </p:normalViewPr>
  <p:slideViewPr>
    <p:cSldViewPr snapToGrid="0">
      <p:cViewPr varScale="1">
        <p:scale>
          <a:sx n="108" d="100"/>
          <a:sy n="108" d="100"/>
        </p:scale>
        <p:origin x="714" y="1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16DEF-1C11-4716-893C-E49A3874E011}" type="datetimeFigureOut">
              <a:rPr lang="en-CA" smtClean="0"/>
              <a:pPr/>
              <a:t>2015-03-23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8263C-037D-483F-8156-472E4EC9E0D5}" type="slidenum">
              <a:rPr lang="en-CA" smtClean="0"/>
              <a:pPr/>
              <a:t>‹#›</a:t>
            </a:fld>
            <a:endParaRPr lang="en-CA"/>
          </a:p>
        </p:txBody>
      </p:sp>
    </p:spTree>
    <p:extLst>
      <p:ext uri="{BB962C8B-B14F-4D97-AF65-F5344CB8AC3E}">
        <p14:creationId xmlns:p14="http://schemas.microsoft.com/office/powerpoint/2010/main" val="137701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smtClean="0">
                <a:solidFill>
                  <a:schemeClr val="tx1"/>
                </a:solidFill>
                <a:latin typeface="+mn-lt"/>
                <a:ea typeface="+mn-ea"/>
                <a:cs typeface="+mn-cs"/>
              </a:rPr>
              <a:t>you can take the patch of the change that was introduced in C4 and reapply it on top of C3. With the rebase command, you can take all the changes that were committed on one branch and replay them on another one</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1</a:t>
            </a:fld>
            <a:endParaRPr lang="en-CA"/>
          </a:p>
        </p:txBody>
      </p:sp>
    </p:spTree>
    <p:extLst>
      <p:ext uri="{BB962C8B-B14F-4D97-AF65-F5344CB8AC3E}">
        <p14:creationId xmlns:p14="http://schemas.microsoft.com/office/powerpoint/2010/main" val="38858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smtClean="0">
                <a:solidFill>
                  <a:schemeClr val="tx1"/>
                </a:solidFill>
                <a:latin typeface="+mn-lt"/>
                <a:ea typeface="+mn-ea"/>
                <a:cs typeface="+mn-cs"/>
              </a:rPr>
              <a:t>At this point, you can go back to the master branch and do a fast-forward </a:t>
            </a:r>
            <a:r>
              <a:rPr lang="fr-CA" sz="1200" b="0" i="0" u="none" strike="noStrike" kern="1200" baseline="0" dirty="0" err="1" smtClean="0">
                <a:solidFill>
                  <a:schemeClr val="tx1"/>
                </a:solidFill>
                <a:latin typeface="+mn-lt"/>
                <a:ea typeface="+mn-ea"/>
                <a:cs typeface="+mn-cs"/>
              </a:rPr>
              <a:t>merge</a:t>
            </a:r>
            <a:r>
              <a:rPr lang="fr-CA" sz="1200" b="0" i="0" u="none" strike="noStrike" kern="1200" baseline="0" dirty="0" smtClean="0">
                <a:solidFill>
                  <a:schemeClr val="tx1"/>
                </a:solidFill>
                <a:latin typeface="+mn-lt"/>
                <a:ea typeface="+mn-ea"/>
                <a:cs typeface="+mn-cs"/>
              </a:rPr>
              <a:t>.</a:t>
            </a:r>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2</a:t>
            </a:fld>
            <a:endParaRPr lang="en-CA"/>
          </a:p>
        </p:txBody>
      </p:sp>
    </p:spTree>
    <p:extLst>
      <p:ext uri="{BB962C8B-B14F-4D97-AF65-F5344CB8AC3E}">
        <p14:creationId xmlns:p14="http://schemas.microsoft.com/office/powerpoint/2010/main" val="4289366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3</a:t>
            </a:fld>
            <a:endParaRPr lang="en-CA"/>
          </a:p>
        </p:txBody>
      </p:sp>
    </p:spTree>
    <p:extLst>
      <p:ext uri="{BB962C8B-B14F-4D97-AF65-F5344CB8AC3E}">
        <p14:creationId xmlns:p14="http://schemas.microsoft.com/office/powerpoint/2010/main" val="133261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4</a:t>
            </a:fld>
            <a:endParaRPr lang="en-CA"/>
          </a:p>
        </p:txBody>
      </p:sp>
    </p:spTree>
    <p:extLst>
      <p:ext uri="{BB962C8B-B14F-4D97-AF65-F5344CB8AC3E}">
        <p14:creationId xmlns:p14="http://schemas.microsoft.com/office/powerpoint/2010/main" val="364719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5</a:t>
            </a:fld>
            <a:endParaRPr lang="en-CA"/>
          </a:p>
        </p:txBody>
      </p:sp>
    </p:spTree>
    <p:extLst>
      <p:ext uri="{BB962C8B-B14F-4D97-AF65-F5344CB8AC3E}">
        <p14:creationId xmlns:p14="http://schemas.microsoft.com/office/powerpoint/2010/main" val="844872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6</a:t>
            </a:fld>
            <a:endParaRPr lang="en-CA"/>
          </a:p>
        </p:txBody>
      </p:sp>
    </p:spTree>
    <p:extLst>
      <p:ext uri="{BB962C8B-B14F-4D97-AF65-F5344CB8AC3E}">
        <p14:creationId xmlns:p14="http://schemas.microsoft.com/office/powerpoint/2010/main" val="214058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0" dirty="0" smtClean="0"/>
              <a:t>$ git filter-branch: rewrite branches</a:t>
            </a:r>
          </a:p>
          <a:p>
            <a:pPr marL="0" marR="0" indent="0" algn="l" defTabSz="914400" rtl="0" eaLnBrk="1" fontAlgn="auto" latinLnBrk="0" hangingPunct="1">
              <a:lnSpc>
                <a:spcPct val="100000"/>
              </a:lnSpc>
              <a:spcBef>
                <a:spcPts val="0"/>
              </a:spcBef>
              <a:spcAft>
                <a:spcPts val="0"/>
              </a:spcAft>
              <a:buClrTx/>
              <a:buSzTx/>
              <a:buFontTx/>
              <a:buNone/>
              <a:tabLst/>
              <a:defRPr/>
            </a:pPr>
            <a:r>
              <a:rPr lang="en-CA" b="0" dirty="0" smtClean="0"/>
              <a:t>--force</a:t>
            </a:r>
            <a:r>
              <a:rPr lang="en-CA" b="0" baseline="0" dirty="0" smtClean="0"/>
              <a:t>: </a:t>
            </a:r>
            <a:r>
              <a:rPr lang="en-CA" i="1" dirty="0" smtClean="0"/>
              <a:t>git filter-branch</a:t>
            </a:r>
            <a:r>
              <a:rPr lang="en-CA" dirty="0" smtClean="0"/>
              <a:t> refuses to start with an existing temporary directory or when there are already refs starting with </a:t>
            </a:r>
            <a:r>
              <a:rPr lang="en-CA" i="1" dirty="0" smtClean="0"/>
              <a:t>refs/original/</a:t>
            </a:r>
            <a:r>
              <a:rPr lang="en-CA" dirty="0" smtClean="0"/>
              <a:t>, unless forced</a:t>
            </a:r>
          </a:p>
          <a:p>
            <a:pPr marL="0" marR="0" indent="0" algn="l" defTabSz="914400" rtl="0" eaLnBrk="1" fontAlgn="auto" latinLnBrk="0" hangingPunct="1">
              <a:lnSpc>
                <a:spcPct val="100000"/>
              </a:lnSpc>
              <a:spcBef>
                <a:spcPts val="0"/>
              </a:spcBef>
              <a:spcAft>
                <a:spcPts val="0"/>
              </a:spcAft>
              <a:buClrTx/>
              <a:buSzTx/>
              <a:buFontTx/>
              <a:buNone/>
              <a:tabLst/>
              <a:defRPr/>
            </a:pPr>
            <a:r>
              <a:rPr lang="en-CA" b="0" baseline="0" dirty="0" smtClean="0"/>
              <a:t>--index-filter: </a:t>
            </a:r>
            <a:r>
              <a:rPr lang="en-CA" dirty="0" smtClean="0"/>
              <a:t>This is the filter for rewriting the index</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--prune-empty:</a:t>
            </a:r>
            <a:r>
              <a:rPr lang="en-CA" baseline="0" dirty="0" smtClean="0"/>
              <a:t> </a:t>
            </a:r>
            <a:r>
              <a:rPr lang="en-CA" dirty="0" smtClean="0"/>
              <a:t>Some kind of filters will generate empty commits, that left the tree untouched. This switch allow git-filter-branch to ignore such commits. Though, this switch only applies for commits that have one and only one parent, it will hence keep merges points. Also, this option is not compatible with the use of </a:t>
            </a:r>
            <a:r>
              <a:rPr lang="en-CA" i="1" dirty="0" smtClean="0"/>
              <a:t>--commit-filter</a:t>
            </a:r>
            <a:r>
              <a:rPr lang="en-CA" dirty="0" smtClean="0"/>
              <a:t>. Though you just need to use the function </a:t>
            </a:r>
            <a:r>
              <a:rPr lang="en-CA" i="1" dirty="0" err="1" smtClean="0"/>
              <a:t>git_commit_non_empty_tree</a:t>
            </a:r>
            <a:r>
              <a:rPr lang="en-CA" i="1" dirty="0" smtClean="0"/>
              <a:t> "$@"</a:t>
            </a:r>
            <a:r>
              <a:rPr lang="en-CA" dirty="0" smtClean="0"/>
              <a:t> instead of the git commit-tree "$@" idiom in your commit filter to make that happen.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 git </a:t>
            </a:r>
            <a:r>
              <a:rPr lang="en-CA" dirty="0" err="1" smtClean="0"/>
              <a:t>rm</a:t>
            </a:r>
            <a:r>
              <a:rPr lang="en-CA" dirty="0" smtClean="0"/>
              <a:t>: Remove files from the working tree and from the index </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--cached: option to </a:t>
            </a:r>
            <a:r>
              <a:rPr lang="en-CA" dirty="0" err="1" smtClean="0"/>
              <a:t>unstage</a:t>
            </a:r>
            <a:r>
              <a:rPr lang="en-CA" dirty="0" smtClean="0"/>
              <a:t> and remove paths only from the index. Working tree files, whether modified or not, will be left alone. </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--ignore </a:t>
            </a:r>
            <a:r>
              <a:rPr lang="en-CA" dirty="0" err="1" smtClean="0"/>
              <a:t>unmatch</a:t>
            </a:r>
            <a:r>
              <a:rPr lang="en-CA" dirty="0" smtClean="0"/>
              <a:t>: Exit with a zero status even if no files matched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Git</a:t>
            </a:r>
            <a:r>
              <a:rPr lang="en-CA" baseline="0" dirty="0" smtClean="0"/>
              <a:t> won’t allow a non </a:t>
            </a:r>
            <a:r>
              <a:rPr lang="en-CA" baseline="0" dirty="0" err="1" smtClean="0"/>
              <a:t>ff</a:t>
            </a:r>
            <a:r>
              <a:rPr lang="en-CA" baseline="0" dirty="0" smtClean="0"/>
              <a:t> merge on the remote: </a:t>
            </a:r>
            <a:r>
              <a:rPr lang="fr-CA" sz="1200" kern="1200" dirty="0" smtClean="0">
                <a:solidFill>
                  <a:schemeClr val="tx1"/>
                </a:solidFill>
                <a:effectLst/>
                <a:latin typeface="+mn-lt"/>
                <a:ea typeface="+mn-ea"/>
                <a:cs typeface="+mn-cs"/>
              </a:rPr>
              <a:t>git push &lt;nom&gt; --force –all</a:t>
            </a:r>
            <a:endParaRPr lang="en-CA" dirty="0" smtClean="0"/>
          </a:p>
        </p:txBody>
      </p:sp>
      <p:sp>
        <p:nvSpPr>
          <p:cNvPr id="4" name="Slide Number Placeholder 3"/>
          <p:cNvSpPr>
            <a:spLocks noGrp="1"/>
          </p:cNvSpPr>
          <p:nvPr>
            <p:ph type="sldNum" sz="quarter" idx="10"/>
          </p:nvPr>
        </p:nvSpPr>
        <p:spPr/>
        <p:txBody>
          <a:bodyPr/>
          <a:lstStyle/>
          <a:p>
            <a:fld id="{68B8263C-037D-483F-8156-472E4EC9E0D5}" type="slidenum">
              <a:rPr lang="en-CA" smtClean="0"/>
              <a:pPr/>
              <a:t>7</a:t>
            </a:fld>
            <a:endParaRPr lang="en-CA"/>
          </a:p>
        </p:txBody>
      </p:sp>
    </p:spTree>
    <p:extLst>
      <p:ext uri="{BB962C8B-B14F-4D97-AF65-F5344CB8AC3E}">
        <p14:creationId xmlns:p14="http://schemas.microsoft.com/office/powerpoint/2010/main" val="359746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8</a:t>
            </a:fld>
            <a:endParaRPr lang="en-CA"/>
          </a:p>
        </p:txBody>
      </p:sp>
    </p:spTree>
    <p:extLst>
      <p:ext uri="{BB962C8B-B14F-4D97-AF65-F5344CB8AC3E}">
        <p14:creationId xmlns:p14="http://schemas.microsoft.com/office/powerpoint/2010/main" val="134453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smtClean="0"/>
          </a:p>
          <a:p>
            <a:endParaRPr lang="en-CA" b="0" dirty="0"/>
          </a:p>
        </p:txBody>
      </p:sp>
      <p:sp>
        <p:nvSpPr>
          <p:cNvPr id="4" name="Slide Number Placeholder 3"/>
          <p:cNvSpPr>
            <a:spLocks noGrp="1"/>
          </p:cNvSpPr>
          <p:nvPr>
            <p:ph type="sldNum" sz="quarter" idx="10"/>
          </p:nvPr>
        </p:nvSpPr>
        <p:spPr/>
        <p:txBody>
          <a:bodyPr/>
          <a:lstStyle/>
          <a:p>
            <a:fld id="{68B8263C-037D-483F-8156-472E4EC9E0D5}" type="slidenum">
              <a:rPr lang="en-CA" smtClean="0"/>
              <a:pPr/>
              <a:t>9</a:t>
            </a:fld>
            <a:endParaRPr lang="en-CA"/>
          </a:p>
        </p:txBody>
      </p:sp>
    </p:spTree>
    <p:extLst>
      <p:ext uri="{BB962C8B-B14F-4D97-AF65-F5344CB8AC3E}">
        <p14:creationId xmlns:p14="http://schemas.microsoft.com/office/powerpoint/2010/main" val="294732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ge Titre">
    <p:bg>
      <p:bgPr>
        <a:blipFill dpi="0" rotWithShape="1">
          <a:blip r:embed="rId2" cstate="print">
            <a:lum/>
          </a:blip>
          <a:srcRect/>
          <a:stretch>
            <a:fillRect t="-13000" b="-1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B2D03C1B-A9E6-40B6-BEF1-B9896BD87932}" type="datetime1">
              <a:rPr lang="en-CA" smtClean="0"/>
              <a:pPr/>
              <a:t>2015-03-23</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13" name="Text Placeholder 12"/>
          <p:cNvSpPr>
            <a:spLocks noGrp="1"/>
          </p:cNvSpPr>
          <p:nvPr>
            <p:ph type="body" sz="quarter" idx="13" hasCustomPrompt="1"/>
          </p:nvPr>
        </p:nvSpPr>
        <p:spPr>
          <a:xfrm>
            <a:off x="4787900" y="3340859"/>
            <a:ext cx="7092939" cy="584200"/>
          </a:xfrm>
        </p:spPr>
        <p:txBody>
          <a:bodyPr>
            <a:normAutofit/>
          </a:bodyPr>
          <a:lstStyle>
            <a:lvl1pPr>
              <a:defRPr sz="2800" b="1">
                <a:solidFill>
                  <a:schemeClr val="tx1"/>
                </a:solidFill>
                <a:latin typeface="Helvetica Neue"/>
              </a:defRPr>
            </a:lvl1pPr>
          </a:lstStyle>
          <a:p>
            <a:pPr lvl="0"/>
            <a:r>
              <a:rPr lang="en-US" dirty="0" smtClean="0"/>
              <a:t>TITRE DU COURS</a:t>
            </a:r>
            <a:endParaRPr lang="en-CA" dirty="0"/>
          </a:p>
        </p:txBody>
      </p:sp>
    </p:spTree>
    <p:extLst>
      <p:ext uri="{BB962C8B-B14F-4D97-AF65-F5344CB8AC3E}">
        <p14:creationId xmlns:p14="http://schemas.microsoft.com/office/powerpoint/2010/main" val="15034078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d'une section">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CD454257-7B8D-42C0-8DB2-776EFA202679}" type="datetime1">
              <a:rPr lang="en-CA" smtClean="0"/>
              <a:pPr/>
              <a:t>2015-03-23</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30"/>
          <p:cNvSpPr txBox="1">
            <a:spLocks noGrp="1"/>
          </p:cNvSpPr>
          <p:nvPr>
            <p:ph type="title"/>
            <p:custDataLst>
              <p:tags r:id="rId1"/>
            </p:custDataLst>
          </p:nvPr>
        </p:nvSpPr>
        <p:spPr>
          <a:xfrm>
            <a:off x="956600" y="284675"/>
            <a:ext cx="9080092" cy="795977"/>
          </a:xfrm>
          <a:prstGeom prst="rect">
            <a:avLst/>
          </a:prstGeom>
          <a:noFill/>
          <a:ln>
            <a:noFill/>
          </a:ln>
        </p:spPr>
        <p:txBody>
          <a:bodyPr vert="horz" lIns="0" tIns="0" rIns="0" bIns="0" rtlCol="0" anchor="ctr" anchorCtr="0">
            <a:noAutofit/>
          </a:bodyPr>
          <a:lstStyle/>
          <a:p>
            <a:pPr algn="l">
              <a:buSzPct val="25000"/>
            </a:pPr>
            <a:r>
              <a:rPr lang="en-US" sz="4201" dirty="0" smtClean="0">
                <a:solidFill>
                  <a:srgbClr val="558AAB"/>
                </a:solidFill>
                <a:latin typeface="Helvetica Neue"/>
                <a:ea typeface="Helvetica Neue"/>
                <a:cs typeface="Helvetica Neue"/>
                <a:sym typeface="Helvetica Neue"/>
              </a:rPr>
              <a:t>COURS : </a:t>
            </a:r>
            <a:r>
              <a:rPr lang="en-CA" sz="4201" dirty="0" smtClean="0">
                <a:solidFill>
                  <a:srgbClr val="558AAB"/>
                </a:solidFill>
                <a:latin typeface="Helvetica Neue"/>
                <a:ea typeface="Helvetica Neue"/>
                <a:cs typeface="Helvetica Neue"/>
                <a:sym typeface="Helvetica Neue"/>
              </a:rPr>
              <a:t>TITRE DU COURS</a:t>
            </a:r>
            <a:endParaRPr lang="en-US" sz="4201" dirty="0">
              <a:solidFill>
                <a:srgbClr val="558AAB"/>
              </a:solidFill>
              <a:latin typeface="Helvetica Neue"/>
              <a:ea typeface="Helvetica Neue"/>
              <a:cs typeface="Helvetica Neue"/>
              <a:sym typeface="Helvetica Neue"/>
            </a:endParaRPr>
          </a:p>
        </p:txBody>
      </p:sp>
      <p:pic>
        <p:nvPicPr>
          <p:cNvPr id="9" name="Picture 8" descr="logo_mynsoft_shadow_small.jpg"/>
          <p:cNvPicPr>
            <a:picLocks noChangeAspect="1"/>
          </p:cNvPicPr>
          <p:nvPr userDrawn="1"/>
        </p:nvPicPr>
        <p:blipFill>
          <a:blip r:embed="rId4"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18810040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de contenu  colonn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7B5D3-A259-413F-8B8B-60E59437B178}" type="datetime1">
              <a:rPr lang="en-CA" smtClean="0"/>
              <a:pPr/>
              <a:t>2015-03-23</a:t>
            </a:fld>
            <a:endParaRPr lang="en-CA"/>
          </a:p>
        </p:txBody>
      </p:sp>
      <p:sp>
        <p:nvSpPr>
          <p:cNvPr id="5" name="Footer Placeholder 4"/>
          <p:cNvSpPr>
            <a:spLocks noGrp="1"/>
          </p:cNvSpPr>
          <p:nvPr>
            <p:ph type="ftr" sz="quarter" idx="11"/>
          </p:nvPr>
        </p:nvSpPr>
        <p:spPr/>
        <p:txBody>
          <a:bodyPr/>
          <a:lstStyle/>
          <a:p>
            <a:r>
              <a:rPr lang="en-CA" dirty="0" smtClean="0"/>
              <a:t>MYNSOFT - GIT ADMIN</a:t>
            </a:r>
            <a:endParaRPr lang="en-CA" dirty="0"/>
          </a:p>
        </p:txBody>
      </p:sp>
      <p:sp>
        <p:nvSpPr>
          <p:cNvPr id="6" name="Slide Number Placeholder 5"/>
          <p:cNvSpPr>
            <a:spLocks noGrp="1"/>
          </p:cNvSpPr>
          <p:nvPr>
            <p:ph type="sldNum" sz="quarter" idx="12"/>
          </p:nvPr>
        </p:nvSpPr>
        <p:spPr/>
        <p:txBody>
          <a:bodyPr/>
          <a:lstStyle/>
          <a:p>
            <a:fld id="{BE8A61E0-B334-40D2-A194-01ABEA2682C3}" type="slidenum">
              <a:rPr lang="en-CA" smtClean="0"/>
              <a:pPr/>
              <a:t>‹#›</a:t>
            </a:fld>
            <a:endParaRPr lang="en-CA"/>
          </a:p>
        </p:txBody>
      </p:sp>
      <p:sp>
        <p:nvSpPr>
          <p:cNvPr id="7" name="Shape 44"/>
          <p:cNvSpPr txBox="1">
            <a:spLocks noGrp="1"/>
          </p:cNvSpPr>
          <p:nvPr>
            <p:ph type="title"/>
            <p:custDataLst>
              <p:tags r:id="rId1"/>
            </p:custDataLst>
          </p:nvPr>
        </p:nvSpPr>
        <p:spPr>
          <a:xfrm>
            <a:off x="965200" y="247835"/>
            <a:ext cx="10255200" cy="619061"/>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sp>
        <p:nvSpPr>
          <p:cNvPr id="8" name="Shape 45"/>
          <p:cNvSpPr txBox="1">
            <a:spLocks noGrp="1"/>
          </p:cNvSpPr>
          <p:nvPr>
            <p:ph type="body" idx="1"/>
            <p:custDataLst>
              <p:tags r:id="rId2"/>
            </p:custDataLst>
          </p:nvPr>
        </p:nvSpPr>
        <p:spPr>
          <a:xfrm>
            <a:off x="2079901" y="1270660"/>
            <a:ext cx="9132582" cy="4373867"/>
          </a:xfrm>
          <a:prstGeom prst="rect">
            <a:avLst/>
          </a:prstGeom>
          <a:noFill/>
          <a:ln>
            <a:noFill/>
          </a:ln>
        </p:spPr>
        <p:txBody>
          <a:bodyPr vert="horz" lIns="0" tIns="0" rIns="0" bIns="0" rtlCol="0" anchor="t" anchorCtr="0">
            <a:noAutofit/>
          </a:bodyPr>
          <a:lstStyle>
            <a:lvl1pPr marL="0" indent="0">
              <a:buNone/>
              <a:defRPr sz="2400">
                <a:latin typeface="+mn-lt"/>
              </a:defRPr>
            </a:lvl1pPr>
          </a:lstStyle>
          <a:p>
            <a:pPr marL="190506" indent="-228610">
              <a:spcBef>
                <a:spcPts val="1801"/>
              </a:spcBef>
              <a:buClr>
                <a:srgbClr val="737373"/>
              </a:buClr>
            </a:pPr>
            <a:r>
              <a:rPr lang="en-CA" sz="1801" dirty="0" smtClean="0">
                <a:solidFill>
                  <a:schemeClr val="tx1"/>
                </a:solidFill>
                <a:latin typeface="Helvetica Neue"/>
                <a:ea typeface="Helvetica Neue"/>
                <a:cs typeface="Helvetica Neue"/>
                <a:sym typeface="Helvetica Neue"/>
              </a:rPr>
              <a:t>CONTENU</a:t>
            </a:r>
            <a:endParaRPr lang="fr-CA" sz="1801" dirty="0">
              <a:solidFill>
                <a:schemeClr val="tx1"/>
              </a:solidFill>
              <a:latin typeface="Helvetica Neue"/>
              <a:ea typeface="Helvetica Neue"/>
              <a:cs typeface="Helvetica Neue"/>
              <a:sym typeface="Helvetica Neue"/>
            </a:endParaRPr>
          </a:p>
          <a:p>
            <a:pPr>
              <a:spcBef>
                <a:spcPts val="1801"/>
              </a:spcBef>
              <a:buNone/>
            </a:pPr>
            <a:endParaRPr lang="fr-CA" dirty="0">
              <a:solidFill>
                <a:schemeClr val="tx1"/>
              </a:solidFill>
            </a:endParaRPr>
          </a:p>
        </p:txBody>
      </p:sp>
      <p:pic>
        <p:nvPicPr>
          <p:cNvPr id="9" name="Picture 8" descr="logo_mynsoft_shadow_small.jpg"/>
          <p:cNvPicPr>
            <a:picLocks noChangeAspect="1"/>
          </p:cNvPicPr>
          <p:nvPr userDrawn="1"/>
        </p:nvPicPr>
        <p:blipFill>
          <a:blip r:embed="rId4"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34004632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de contenu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705054"/>
            <a:ext cx="4937760" cy="4023359"/>
          </a:xfrm>
        </p:spPr>
        <p:txBody>
          <a:bodyPr>
            <a:normAutofit/>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17920" y="1705055"/>
            <a:ext cx="4937760" cy="4023360"/>
          </a:xfrm>
        </p:spPr>
        <p:txBody>
          <a:bodyPr>
            <a:normAutofit/>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2078DE2-D2B4-427C-95DE-E5694AFB5223}" type="datetime1">
              <a:rPr lang="en-CA" smtClean="0"/>
              <a:pPr/>
              <a:t>2015-03-23</a:t>
            </a:fld>
            <a:endParaRPr lang="en-CA"/>
          </a:p>
        </p:txBody>
      </p:sp>
      <p:sp>
        <p:nvSpPr>
          <p:cNvPr id="6" name="Footer Placeholder 5"/>
          <p:cNvSpPr>
            <a:spLocks noGrp="1"/>
          </p:cNvSpPr>
          <p:nvPr>
            <p:ph type="ftr" sz="quarter" idx="11"/>
          </p:nvPr>
        </p:nvSpPr>
        <p:spPr/>
        <p:txBody>
          <a:bodyPr/>
          <a:lstStyle/>
          <a:p>
            <a:r>
              <a:rPr lang="en-CA" dirty="0" smtClean="0"/>
              <a:t>MYNSOFT - GIT ADMIN</a:t>
            </a:r>
            <a:endParaRPr lang="en-CA" dirty="0"/>
          </a:p>
        </p:txBody>
      </p:sp>
      <p:sp>
        <p:nvSpPr>
          <p:cNvPr id="7" name="Slide Number Placeholder 6"/>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44"/>
          <p:cNvSpPr txBox="1">
            <a:spLocks noGrp="1"/>
          </p:cNvSpPr>
          <p:nvPr>
            <p:ph type="title"/>
            <p:custDataLst>
              <p:tags r:id="rId1"/>
            </p:custDataLst>
          </p:nvPr>
        </p:nvSpPr>
        <p:spPr>
          <a:xfrm>
            <a:off x="965200" y="259711"/>
            <a:ext cx="10255200" cy="642812"/>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8" name="Picture 7"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381818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80293"/>
            <a:ext cx="4937760" cy="783551"/>
          </a:xfrm>
        </p:spPr>
        <p:txBody>
          <a:bodyPr lIns="91440" rIns="91440" anchor="ctr">
            <a:normAutofit/>
          </a:bodyPr>
          <a:lstStyle>
            <a:lvl1pPr marL="0" indent="0">
              <a:buNone/>
              <a:defRPr sz="2000" b="0" cap="all" baseline="0">
                <a:solidFill>
                  <a:schemeClr val="tx1"/>
                </a:solidFill>
                <a:latin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2230645"/>
            <a:ext cx="4937760" cy="3497768"/>
          </a:xfrm>
        </p:spPr>
        <p:txBody>
          <a:bodyPr/>
          <a:lstStyle>
            <a:lvl1pPr>
              <a:defRPr>
                <a:solidFill>
                  <a:schemeClr val="tx1"/>
                </a:solidFill>
                <a:latin typeface="Helvetica Neue"/>
              </a:defRPr>
            </a:lvl1pPr>
            <a:lvl2pPr>
              <a:defRPr>
                <a:solidFill>
                  <a:schemeClr val="tx1"/>
                </a:solidFill>
                <a:latin typeface="Helvetica Neue"/>
              </a:defRPr>
            </a:lvl2pPr>
            <a:lvl3pPr>
              <a:defRPr>
                <a:solidFill>
                  <a:schemeClr val="tx1"/>
                </a:solidFill>
                <a:latin typeface="Helvetica Neue"/>
              </a:defRPr>
            </a:lvl3pPr>
            <a:lvl4pPr>
              <a:defRPr>
                <a:solidFill>
                  <a:schemeClr val="tx1"/>
                </a:solidFill>
                <a:latin typeface="Helvetica Neue"/>
              </a:defRPr>
            </a:lvl4pPr>
            <a:lvl5pPr>
              <a:defRPr>
                <a:solidFill>
                  <a:schemeClr val="tx1"/>
                </a:solidFill>
                <a:latin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480293"/>
            <a:ext cx="4937760" cy="783551"/>
          </a:xfrm>
        </p:spPr>
        <p:txBody>
          <a:bodyPr lIns="91440" rIns="91440" anchor="ctr">
            <a:normAutofit/>
          </a:bodyPr>
          <a:lstStyle>
            <a:lvl1pPr marL="0" indent="0">
              <a:buNone/>
              <a:defRPr sz="2000" b="0" cap="all" baseline="0">
                <a:solidFill>
                  <a:schemeClr val="tx1"/>
                </a:solidFill>
                <a:latin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17920" y="2216576"/>
            <a:ext cx="4937760" cy="3497768"/>
          </a:xfrm>
        </p:spPr>
        <p:txBody>
          <a:bodyPr/>
          <a:lstStyle>
            <a:lvl1pPr>
              <a:defRPr>
                <a:solidFill>
                  <a:schemeClr val="tx1"/>
                </a:solidFill>
                <a:latin typeface="Helvetica Neue"/>
              </a:defRPr>
            </a:lvl1pPr>
            <a:lvl2pPr>
              <a:defRPr>
                <a:solidFill>
                  <a:schemeClr val="tx1"/>
                </a:solidFill>
                <a:latin typeface="Helvetica Neue"/>
              </a:defRPr>
            </a:lvl2pPr>
            <a:lvl3pPr>
              <a:defRPr>
                <a:solidFill>
                  <a:schemeClr val="tx1"/>
                </a:solidFill>
                <a:latin typeface="Helvetica Neue"/>
              </a:defRPr>
            </a:lvl3pPr>
            <a:lvl4pPr>
              <a:defRPr>
                <a:solidFill>
                  <a:schemeClr val="tx1"/>
                </a:solidFill>
                <a:latin typeface="Helvetica Neue"/>
              </a:defRPr>
            </a:lvl4pPr>
            <a:lvl5pPr>
              <a:defRPr>
                <a:solidFill>
                  <a:schemeClr val="tx1"/>
                </a:solidFill>
                <a:latin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62C95D1-EB1C-4894-95EF-1F784526BD24}" type="datetime1">
              <a:rPr lang="en-CA" smtClean="0"/>
              <a:pPr/>
              <a:t>2015-03-23</a:t>
            </a:fld>
            <a:endParaRPr lang="en-CA"/>
          </a:p>
        </p:txBody>
      </p:sp>
      <p:sp>
        <p:nvSpPr>
          <p:cNvPr id="8" name="Footer Placeholder 7"/>
          <p:cNvSpPr>
            <a:spLocks noGrp="1"/>
          </p:cNvSpPr>
          <p:nvPr>
            <p:ph type="ftr" sz="quarter" idx="11"/>
          </p:nvPr>
        </p:nvSpPr>
        <p:spPr/>
        <p:txBody>
          <a:body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sp>
        <p:nvSpPr>
          <p:cNvPr id="11" name="Shape 44"/>
          <p:cNvSpPr txBox="1">
            <a:spLocks noGrp="1"/>
          </p:cNvSpPr>
          <p:nvPr>
            <p:ph type="title"/>
            <p:custDataLst>
              <p:tags r:id="rId1"/>
            </p:custDataLst>
          </p:nvPr>
        </p:nvSpPr>
        <p:spPr>
          <a:xfrm>
            <a:off x="965200" y="235961"/>
            <a:ext cx="10255200" cy="678438"/>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10" name="Picture 9"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58689998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ulement titr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F2BE68-4DBE-4552-BEAA-6082E1B82EC9}" type="datetime1">
              <a:rPr lang="en-CA" smtClean="0"/>
              <a:pPr/>
              <a:t>2015-03-23</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sp>
        <p:nvSpPr>
          <p:cNvPr id="10" name="Shape 44"/>
          <p:cNvSpPr txBox="1">
            <a:spLocks noGrp="1"/>
          </p:cNvSpPr>
          <p:nvPr>
            <p:ph type="title"/>
            <p:custDataLst>
              <p:tags r:id="rId1"/>
            </p:custDataLst>
          </p:nvPr>
        </p:nvSpPr>
        <p:spPr>
          <a:xfrm>
            <a:off x="965200" y="235960"/>
            <a:ext cx="10255200" cy="630937"/>
          </a:xfrm>
          <a:prstGeom prst="rect">
            <a:avLst/>
          </a:prstGeom>
          <a:noFill/>
          <a:ln>
            <a:noFill/>
          </a:ln>
        </p:spPr>
        <p:txBody>
          <a:bodyPr vert="horz" lIns="0" tIns="0" rIns="0" bIns="0" rtlCol="0" anchor="ctr" anchorCtr="0">
            <a:noAutofit/>
          </a:bodyPr>
          <a:lstStyle/>
          <a:p>
            <a:pPr algn="l">
              <a:buSzPct val="25000"/>
            </a:pPr>
            <a:r>
              <a:rPr lang="en-CA" sz="3300" dirty="0" smtClean="0">
                <a:solidFill>
                  <a:srgbClr val="558AAB"/>
                </a:solidFill>
                <a:latin typeface="Helvetica Neue"/>
                <a:ea typeface="Helvetica Neue"/>
                <a:cs typeface="Helvetica Neue"/>
                <a:sym typeface="Helvetica Neue"/>
              </a:rPr>
              <a:t>TITRE</a:t>
            </a:r>
            <a:endParaRPr lang="fr-CA" sz="3300" dirty="0">
              <a:solidFill>
                <a:srgbClr val="558AAB"/>
              </a:solidFill>
              <a:latin typeface="Helvetica Neue"/>
              <a:ea typeface="Helvetica Neue"/>
              <a:cs typeface="Helvetica Neue"/>
              <a:sym typeface="Helvetica Neue"/>
            </a:endParaRPr>
          </a:p>
        </p:txBody>
      </p:sp>
      <p:pic>
        <p:nvPicPr>
          <p:cNvPr id="11" name="Picture 10" descr="logo_mynsoft_shadow_small.jpg"/>
          <p:cNvPicPr>
            <a:picLocks noChangeAspect="1"/>
          </p:cNvPicPr>
          <p:nvPr userDrawn="1"/>
        </p:nvPicPr>
        <p:blipFill>
          <a:blip r:embed="rId3"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42201914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ans titr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F2BE68-4DBE-4552-BEAA-6082E1B82EC9}" type="datetime1">
              <a:rPr lang="en-CA" smtClean="0"/>
              <a:pPr/>
              <a:t>2015-03-23</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dirty="0" smtClean="0"/>
              <a:t>MYNSOFT - GIT ADMIN</a:t>
            </a:r>
            <a:endParaRPr lang="en-CA" dirty="0"/>
          </a:p>
        </p:txBody>
      </p:sp>
      <p:sp>
        <p:nvSpPr>
          <p:cNvPr id="9" name="Slide Number Placeholder 8"/>
          <p:cNvSpPr>
            <a:spLocks noGrp="1"/>
          </p:cNvSpPr>
          <p:nvPr>
            <p:ph type="sldNum" sz="quarter" idx="12"/>
          </p:nvPr>
        </p:nvSpPr>
        <p:spPr/>
        <p:txBody>
          <a:bodyPr/>
          <a:lstStyle/>
          <a:p>
            <a:fld id="{BE8A61E0-B334-40D2-A194-01ABEA2682C3}" type="slidenum">
              <a:rPr lang="en-CA" smtClean="0"/>
              <a:pPr/>
              <a:t>‹#›</a:t>
            </a:fld>
            <a:endParaRPr lang="en-CA"/>
          </a:p>
        </p:txBody>
      </p:sp>
      <p:pic>
        <p:nvPicPr>
          <p:cNvPr id="10" name="Picture 9" descr="logo_mynsoft_shadow_small.jpg"/>
          <p:cNvPicPr>
            <a:picLocks noChangeAspect="1"/>
          </p:cNvPicPr>
          <p:nvPr userDrawn="1"/>
        </p:nvPicPr>
        <p:blipFill>
          <a:blip r:embed="rId2" cstate="print"/>
          <a:stretch>
            <a:fillRect/>
          </a:stretch>
        </p:blipFill>
        <p:spPr>
          <a:xfrm>
            <a:off x="10380018" y="52550"/>
            <a:ext cx="1748922" cy="546538"/>
          </a:xfrm>
          <a:prstGeom prst="rect">
            <a:avLst/>
          </a:prstGeom>
        </p:spPr>
      </p:pic>
    </p:spTree>
    <p:extLst>
      <p:ext uri="{BB962C8B-B14F-4D97-AF65-F5344CB8AC3E}">
        <p14:creationId xmlns:p14="http://schemas.microsoft.com/office/powerpoint/2010/main" val="16528128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1005" y="286603"/>
            <a:ext cx="10058400" cy="663423"/>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72885" y="1251968"/>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74CDD5F-6118-400E-B88B-6898421ADFE6}" type="datetime1">
              <a:rPr lang="en-CA" smtClean="0"/>
              <a:pPr/>
              <a:t>2015-03-23</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CA" dirty="0" smtClean="0"/>
              <a:t>MYNSOFT - GIT ADMIN</a:t>
            </a:r>
            <a:endParaRPr lang="en-CA"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8A61E0-B334-40D2-A194-01ABEA2682C3}" type="slidenum">
              <a:rPr lang="en-CA" smtClean="0"/>
              <a:pPr/>
              <a:t>‹#›</a:t>
            </a:fld>
            <a:endParaRPr lang="en-CA"/>
          </a:p>
        </p:txBody>
      </p:sp>
    </p:spTree>
    <p:extLst>
      <p:ext uri="{BB962C8B-B14F-4D97-AF65-F5344CB8AC3E}">
        <p14:creationId xmlns:p14="http://schemas.microsoft.com/office/powerpoint/2010/main" val="3440062979"/>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 id="2147483676" r:id="rId4"/>
    <p:sldLayoutId id="2147483677" r:id="rId5"/>
    <p:sldLayoutId id="2147483679" r:id="rId6"/>
    <p:sldLayoutId id="2147483680" r:id="rId7"/>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6.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notesSlide" Target="../notesSlides/notesSlide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notesSlide" Target="../notesSlides/notesSlide2.xml"/><Relationship Id="rId2" Type="http://schemas.openxmlformats.org/officeDocument/2006/relationships/tags" Target="../tags/tag21.xml"/><Relationship Id="rId16" Type="http://schemas.openxmlformats.org/officeDocument/2006/relationships/slideLayout" Target="../slideLayouts/slideLayout4.xml"/><Relationship Id="rId20" Type="http://schemas.openxmlformats.org/officeDocument/2006/relationships/image" Target="../media/image6.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4.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image" Target="../media/image6.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4.png"/><Relationship Id="rId2" Type="http://schemas.openxmlformats.org/officeDocument/2006/relationships/tags" Target="../tags/tag36.xml"/><Relationship Id="rId16" Type="http://schemas.openxmlformats.org/officeDocument/2006/relationships/image" Target="../media/image5.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notesSlide" Target="../notesSlides/notesSlide3.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3"/>
            <a:ext cx="6816436" cy="5300995"/>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voulons transférer notre travail de la branche </a:t>
            </a:r>
            <a:r>
              <a:rPr lang="fr-FR" dirty="0" err="1">
                <a:ea typeface="Helvetica Neue"/>
                <a:cs typeface="Helvetica Neue"/>
                <a:sym typeface="Helvetica Neue"/>
              </a:rPr>
              <a:t>bugfix</a:t>
            </a:r>
            <a:r>
              <a:rPr lang="fr-FR" dirty="0">
                <a:ea typeface="Helvetica Neue"/>
                <a:cs typeface="Helvetica Neue"/>
                <a:sym typeface="Helvetica Neue"/>
              </a:rPr>
              <a:t> directement sur le travail existant dans master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On aura alors l’impression que ces deux travaux ont été fait séquentiellement (et non en parallèle).</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Avec </a:t>
            </a:r>
            <a:r>
              <a:rPr lang="fr-FR" dirty="0" smtClean="0">
                <a:ea typeface="Helvetica Neue"/>
                <a:cs typeface="Helvetica Neue"/>
                <a:sym typeface="Helvetica Neue"/>
              </a:rPr>
              <a:t>les commandes:</a:t>
            </a:r>
            <a:endParaRPr lang="fr-FR" dirty="0">
              <a:ea typeface="Helvetica Neue"/>
              <a:cs typeface="Helvetica Neue"/>
              <a:sym typeface="Helvetica Neue"/>
            </a:endParaRPr>
          </a:p>
          <a:p>
            <a:pPr marL="1183653" lvl="4" indent="-342900">
              <a:buClr>
                <a:schemeClr val="accent2"/>
              </a:buClr>
              <a:buFont typeface="Arial" panose="020B0604020202020204" pitchFamily="34" charset="0"/>
              <a:buChar char="•"/>
            </a:pPr>
            <a:r>
              <a:rPr lang="fr-FR" dirty="0" smtClean="0">
                <a:ea typeface="Helvetica Neue"/>
                <a:cs typeface="Helvetica Neue"/>
                <a:sym typeface="Helvetica Neue"/>
              </a:rPr>
              <a:t>$ git checkout </a:t>
            </a:r>
            <a:r>
              <a:rPr lang="fr-FR" dirty="0" err="1" smtClean="0">
                <a:ea typeface="Helvetica Neue"/>
                <a:cs typeface="Helvetica Neue"/>
                <a:sym typeface="Helvetica Neue"/>
              </a:rPr>
              <a:t>bugfix</a:t>
            </a:r>
            <a:endParaRPr lang="fr-FR" dirty="0" smtClean="0">
              <a:ea typeface="Helvetica Neue"/>
              <a:cs typeface="Helvetica Neue"/>
              <a:sym typeface="Helvetica Neue"/>
            </a:endParaRPr>
          </a:p>
          <a:p>
            <a:pPr marL="1183653" lvl="4" indent="-342900">
              <a:buClr>
                <a:schemeClr val="accent2"/>
              </a:buClr>
              <a:buFont typeface="Arial" panose="020B0604020202020204" pitchFamily="34" charset="0"/>
              <a:buChar char="•"/>
            </a:pPr>
            <a:r>
              <a:rPr lang="fr-FR" dirty="0" smtClean="0">
                <a:ea typeface="Helvetica Neue"/>
                <a:cs typeface="Helvetica Neue"/>
                <a:sym typeface="Helvetica Neue"/>
              </a:rPr>
              <a:t>$ git </a:t>
            </a:r>
            <a:r>
              <a:rPr lang="fr-FR" dirty="0" err="1" smtClean="0">
                <a:ea typeface="Helvetica Neue"/>
                <a:cs typeface="Helvetica Neue"/>
                <a:sym typeface="Helvetica Neue"/>
              </a:rPr>
              <a:t>rebase</a:t>
            </a:r>
            <a:r>
              <a:rPr lang="fr-FR" dirty="0" smtClean="0">
                <a:ea typeface="Helvetica Neue"/>
                <a:cs typeface="Helvetica Neue"/>
                <a:sym typeface="Helvetica Neue"/>
              </a:rPr>
              <a:t> master</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a:t>
            </a:r>
            <a:r>
              <a:rPr lang="fr-FR" dirty="0" smtClean="0">
                <a:ea typeface="Helvetica Neue"/>
                <a:cs typeface="Helvetica Neue"/>
                <a:sym typeface="Helvetica Neue"/>
              </a:rPr>
              <a:t>ous </a:t>
            </a:r>
            <a:r>
              <a:rPr lang="fr-FR" dirty="0">
                <a:ea typeface="Helvetica Neue"/>
                <a:cs typeface="Helvetica Neue"/>
                <a:sym typeface="Helvetica Neue"/>
              </a:rPr>
              <a:t>aurons</a:t>
            </a:r>
            <a:r>
              <a:rPr lang="fr-FR" dirty="0" smtClean="0">
                <a:ea typeface="Helvetica Neue"/>
                <a:cs typeface="Helvetica Neue"/>
                <a:sym typeface="Helvetica Neue"/>
              </a:rPr>
              <a:t>…</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43</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71" name="Group 70"/>
          <p:cNvGrpSpPr/>
          <p:nvPr/>
        </p:nvGrpSpPr>
        <p:grpSpPr>
          <a:xfrm>
            <a:off x="5698422" y="1903238"/>
            <a:ext cx="4786013" cy="4022976"/>
            <a:chOff x="5698422" y="1903238"/>
            <a:chExt cx="4786013" cy="4022976"/>
          </a:xfrm>
        </p:grpSpPr>
        <p:grpSp>
          <p:nvGrpSpPr>
            <p:cNvPr id="9" name="Shape 475"/>
            <p:cNvGrpSpPr/>
            <p:nvPr>
              <p:custDataLst>
                <p:tags r:id="rId1"/>
              </p:custDataLst>
            </p:nvPr>
          </p:nvGrpSpPr>
          <p:grpSpPr>
            <a:xfrm>
              <a:off x="5698422" y="4024815"/>
              <a:ext cx="686534" cy="745715"/>
              <a:chOff x="-21" y="-23"/>
              <a:chExt cx="1659456" cy="1752557"/>
            </a:xfrm>
          </p:grpSpPr>
          <p:sp>
            <p:nvSpPr>
              <p:cNvPr id="10"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11"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50" name="Shape 480"/>
            <p:cNvSpPr/>
            <p:nvPr>
              <p:custDataLst>
                <p:tags r:id="rId2"/>
              </p:custDataLst>
            </p:nvPr>
          </p:nvSpPr>
          <p:spPr>
            <a:xfrm rot="10800000">
              <a:off x="7549040" y="4358363"/>
              <a:ext cx="572641" cy="96956"/>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3" name="Shape 480"/>
            <p:cNvSpPr/>
            <p:nvPr>
              <p:custDataLst>
                <p:tags r:id="rId3"/>
              </p:custDataLst>
            </p:nvPr>
          </p:nvSpPr>
          <p:spPr>
            <a:xfrm rot="10800000">
              <a:off x="6382089" y="4354007"/>
              <a:ext cx="572641" cy="96956"/>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4" name="Shape 480"/>
            <p:cNvSpPr/>
            <p:nvPr>
              <p:custDataLst>
                <p:tags r:id="rId4"/>
              </p:custDataLst>
            </p:nvPr>
          </p:nvSpPr>
          <p:spPr>
            <a:xfrm rot="10800000">
              <a:off x="8707280" y="4354008"/>
              <a:ext cx="572641" cy="96956"/>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6" name="Shape 480"/>
            <p:cNvSpPr/>
            <p:nvPr>
              <p:custDataLst>
                <p:tags r:id="rId5"/>
              </p:custDataLst>
            </p:nvPr>
          </p:nvSpPr>
          <p:spPr>
            <a:xfrm rot="8379047">
              <a:off x="8547251" y="3829261"/>
              <a:ext cx="712041" cy="88542"/>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20" name="Shape 486"/>
            <p:cNvGrpSpPr/>
            <p:nvPr>
              <p:custDataLst>
                <p:tags r:id="rId6"/>
              </p:custDataLst>
            </p:nvPr>
          </p:nvGrpSpPr>
          <p:grpSpPr>
            <a:xfrm>
              <a:off x="6870145" y="4019088"/>
              <a:ext cx="686534" cy="745715"/>
              <a:chOff x="-21" y="-23"/>
              <a:chExt cx="1659456" cy="1752557"/>
            </a:xfrm>
          </p:grpSpPr>
          <p:sp>
            <p:nvSpPr>
              <p:cNvPr id="21"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22"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33" name="Shape 486"/>
            <p:cNvGrpSpPr/>
            <p:nvPr>
              <p:custDataLst>
                <p:tags r:id="rId7"/>
              </p:custDataLst>
            </p:nvPr>
          </p:nvGrpSpPr>
          <p:grpSpPr>
            <a:xfrm>
              <a:off x="8015794" y="4026092"/>
              <a:ext cx="686534" cy="745715"/>
              <a:chOff x="-21" y="-23"/>
              <a:chExt cx="1659456" cy="1752557"/>
            </a:xfrm>
          </p:grpSpPr>
          <p:sp>
            <p:nvSpPr>
              <p:cNvPr id="34"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5"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grpSp>
          <p:nvGrpSpPr>
            <p:cNvPr id="36" name="Shape 486"/>
            <p:cNvGrpSpPr/>
            <p:nvPr>
              <p:custDataLst>
                <p:tags r:id="rId8"/>
              </p:custDataLst>
            </p:nvPr>
          </p:nvGrpSpPr>
          <p:grpSpPr>
            <a:xfrm>
              <a:off x="9160138" y="4020365"/>
              <a:ext cx="686534" cy="745715"/>
              <a:chOff x="-21" y="-23"/>
              <a:chExt cx="1659456" cy="1752557"/>
            </a:xfrm>
          </p:grpSpPr>
          <p:sp>
            <p:nvSpPr>
              <p:cNvPr id="37"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8"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C3</a:t>
                </a:r>
                <a:endParaRPr lang="en-US" sz="1800" dirty="0">
                  <a:solidFill>
                    <a:srgbClr val="DEDEDE"/>
                  </a:solidFill>
                  <a:latin typeface="Helvetica Neue"/>
                  <a:ea typeface="Helvetica Neue"/>
                  <a:cs typeface="Helvetica Neue"/>
                  <a:sym typeface="Helvetica Neue"/>
                </a:endParaRPr>
              </a:p>
            </p:txBody>
          </p:sp>
        </p:grpSp>
        <p:grpSp>
          <p:nvGrpSpPr>
            <p:cNvPr id="39" name="Shape 486"/>
            <p:cNvGrpSpPr/>
            <p:nvPr>
              <p:custDataLst>
                <p:tags r:id="rId9"/>
              </p:custDataLst>
            </p:nvPr>
          </p:nvGrpSpPr>
          <p:grpSpPr>
            <a:xfrm>
              <a:off x="9170280" y="3018383"/>
              <a:ext cx="686534" cy="745715"/>
              <a:chOff x="-21" y="-23"/>
              <a:chExt cx="1659456" cy="1752557"/>
            </a:xfrm>
          </p:grpSpPr>
          <p:sp>
            <p:nvSpPr>
              <p:cNvPr id="40"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6">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1"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C4</a:t>
                </a:r>
                <a:endParaRPr lang="en-US" sz="1800" dirty="0">
                  <a:solidFill>
                    <a:srgbClr val="DEDEDE"/>
                  </a:solidFill>
                  <a:latin typeface="Helvetica Neue"/>
                  <a:ea typeface="Helvetica Neue"/>
                  <a:cs typeface="Helvetica Neue"/>
                  <a:sym typeface="Helvetica Neue"/>
                </a:endParaRPr>
              </a:p>
            </p:txBody>
          </p:sp>
        </p:grpSp>
        <p:sp>
          <p:nvSpPr>
            <p:cNvPr id="61" name="Shape 480"/>
            <p:cNvSpPr/>
            <p:nvPr>
              <p:custDataLst>
                <p:tags r:id="rId10"/>
              </p:custDataLst>
            </p:nvPr>
          </p:nvSpPr>
          <p:spPr>
            <a:xfrm rot="16200000">
              <a:off x="9157511" y="5059767"/>
              <a:ext cx="712041" cy="88542"/>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58" name="Shape 492"/>
            <p:cNvGrpSpPr/>
            <p:nvPr>
              <p:custDataLst>
                <p:tags r:id="rId11"/>
              </p:custDataLst>
            </p:nvPr>
          </p:nvGrpSpPr>
          <p:grpSpPr>
            <a:xfrm>
              <a:off x="8622467" y="5308150"/>
              <a:ext cx="1782133" cy="618064"/>
              <a:chOff x="0" y="0"/>
              <a:chExt cx="4307683" cy="1452556"/>
            </a:xfrm>
          </p:grpSpPr>
          <p:sp>
            <p:nvSpPr>
              <p:cNvPr id="59" name="Shape 493"/>
              <p:cNvSpPr/>
              <p:nvPr/>
            </p:nvSpPr>
            <p:spPr>
              <a:xfrm>
                <a:off x="0" y="0"/>
                <a:ext cx="4307683" cy="1452556"/>
              </a:xfrm>
              <a:prstGeom prst="roundRect">
                <a:avLst>
                  <a:gd name="adj" fmla="val 13115"/>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60"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70" name="Shape 480"/>
            <p:cNvSpPr/>
            <p:nvPr>
              <p:custDataLst>
                <p:tags r:id="rId12"/>
              </p:custDataLst>
            </p:nvPr>
          </p:nvSpPr>
          <p:spPr>
            <a:xfrm rot="5400000">
              <a:off x="9179283" y="2625716"/>
              <a:ext cx="712041" cy="88542"/>
            </a:xfrm>
            <a:prstGeom prst="rightArrow">
              <a:avLst>
                <a:gd name="adj1" fmla="val 47109"/>
                <a:gd name="adj2" fmla="val 315329"/>
              </a:avLst>
            </a:prstGeom>
            <a:blipFill rotWithShape="1">
              <a:blip r:embed="rId17">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67" name="Shape 492"/>
            <p:cNvGrpSpPr/>
            <p:nvPr>
              <p:custDataLst>
                <p:tags r:id="rId13"/>
              </p:custDataLst>
            </p:nvPr>
          </p:nvGrpSpPr>
          <p:grpSpPr>
            <a:xfrm>
              <a:off x="8702302" y="1903238"/>
              <a:ext cx="1782133" cy="618064"/>
              <a:chOff x="0" y="0"/>
              <a:chExt cx="4307683" cy="1452556"/>
            </a:xfrm>
          </p:grpSpPr>
          <p:sp>
            <p:nvSpPr>
              <p:cNvPr id="68" name="Shape 493"/>
              <p:cNvSpPr/>
              <p:nvPr/>
            </p:nvSpPr>
            <p:spPr>
              <a:xfrm>
                <a:off x="0" y="0"/>
                <a:ext cx="4307683" cy="1452556"/>
              </a:xfrm>
              <a:prstGeom prst="roundRect">
                <a:avLst>
                  <a:gd name="adj" fmla="val 13115"/>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69"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err="1" smtClean="0">
                    <a:solidFill>
                      <a:srgbClr val="DEDEDE"/>
                    </a:solidFill>
                    <a:latin typeface="Helvetica Neue"/>
                    <a:ea typeface="Helvetica Neue"/>
                    <a:cs typeface="Helvetica Neue"/>
                    <a:sym typeface="Helvetica Neue"/>
                  </a:rPr>
                  <a:t>bugfix</a:t>
                </a:r>
                <a:endParaRPr lang="en-US" sz="1800" dirty="0">
                  <a:solidFill>
                    <a:srgbClr val="DEDEDE"/>
                  </a:solidFill>
                  <a:latin typeface="Helvetica Neue"/>
                  <a:ea typeface="Helvetica Neue"/>
                  <a:cs typeface="Helvetica Neue"/>
                  <a:sym typeface="Helvetica Neue"/>
                </a:endParaRPr>
              </a:p>
            </p:txBody>
          </p:sp>
        </p:grpSp>
      </p:grpSp>
    </p:spTree>
    <p:extLst>
      <p:ext uri="{BB962C8B-B14F-4D97-AF65-F5344CB8AC3E}">
        <p14:creationId xmlns:p14="http://schemas.microsoft.com/office/powerpoint/2010/main" val="3916345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3"/>
            <a:ext cx="7880350" cy="2760201"/>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avons alors une séquence linéaire de </a:t>
            </a:r>
            <a:r>
              <a:rPr lang="fr-FR" dirty="0" err="1">
                <a:ea typeface="Helvetica Neue"/>
                <a:cs typeface="Helvetica Neue"/>
                <a:sym typeface="Helvetica Neue"/>
              </a:rPr>
              <a:t>commits</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Le seul problème est que master n’a pas été mis à jour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$git checkout master</a:t>
            </a: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$git </a:t>
            </a:r>
            <a:r>
              <a:rPr lang="fr-FR" dirty="0" err="1" smtClean="0">
                <a:ea typeface="Helvetica Neue"/>
                <a:cs typeface="Helvetica Neue"/>
                <a:sym typeface="Helvetica Neue"/>
              </a:rPr>
              <a:t>merge</a:t>
            </a:r>
            <a:r>
              <a:rPr lang="fr-FR" dirty="0" smtClean="0">
                <a:ea typeface="Helvetica Neue"/>
                <a:cs typeface="Helvetica Neue"/>
                <a:sym typeface="Helvetica Neue"/>
              </a:rPr>
              <a:t> </a:t>
            </a:r>
            <a:r>
              <a:rPr lang="fr-FR" dirty="0" err="1">
                <a:ea typeface="Helvetica Neue"/>
                <a:cs typeface="Helvetica Neue"/>
                <a:sym typeface="Helvetica Neue"/>
              </a:rPr>
              <a:t>bugFix</a:t>
            </a:r>
            <a:endParaRPr lang="fr-FR" dirty="0">
              <a:ea typeface="Helvetica Neue"/>
              <a:cs typeface="Helvetica Neue"/>
              <a:sym typeface="Helvetica Neue"/>
            </a:endParaRPr>
          </a:p>
          <a:p>
            <a:pPr marL="1000773" lvl="3" indent="-342900">
              <a:buClr>
                <a:schemeClr val="accent2"/>
              </a:buClr>
              <a:buFont typeface="Arial" panose="020B0604020202020204" pitchFamily="34" charset="0"/>
              <a:buChar char="•"/>
            </a:pPr>
            <a:r>
              <a:rPr lang="fr-FR" dirty="0">
                <a:ea typeface="Helvetica Neue"/>
                <a:cs typeface="Helvetica Neue"/>
                <a:sym typeface="Helvetica Neue"/>
              </a:rPr>
              <a:t>Nous aurons…</a:t>
            </a: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44</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39" name="Group 38"/>
          <p:cNvGrpSpPr/>
          <p:nvPr/>
        </p:nvGrpSpPr>
        <p:grpSpPr>
          <a:xfrm>
            <a:off x="5698422" y="2905165"/>
            <a:ext cx="6071128" cy="3021049"/>
            <a:chOff x="5698422" y="2905165"/>
            <a:chExt cx="6071128" cy="3021049"/>
          </a:xfrm>
        </p:grpSpPr>
        <p:sp>
          <p:nvSpPr>
            <p:cNvPr id="40" name="Shape 480"/>
            <p:cNvSpPr/>
            <p:nvPr>
              <p:custDataLst>
                <p:tags r:id="rId1"/>
              </p:custDataLst>
            </p:nvPr>
          </p:nvSpPr>
          <p:spPr>
            <a:xfrm rot="5400000">
              <a:off x="10336335" y="3629332"/>
              <a:ext cx="712041" cy="88542"/>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1" name="Shape 475"/>
            <p:cNvGrpSpPr/>
            <p:nvPr>
              <p:custDataLst>
                <p:tags r:id="rId2"/>
              </p:custDataLst>
            </p:nvPr>
          </p:nvGrpSpPr>
          <p:grpSpPr>
            <a:xfrm>
              <a:off x="5698422" y="4024815"/>
              <a:ext cx="686534" cy="745715"/>
              <a:chOff x="-21" y="-23"/>
              <a:chExt cx="1659456" cy="1752557"/>
            </a:xfrm>
          </p:grpSpPr>
          <p:sp>
            <p:nvSpPr>
              <p:cNvPr id="69"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70"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42" name="Shape 480"/>
            <p:cNvSpPr/>
            <p:nvPr>
              <p:custDataLst>
                <p:tags r:id="rId3"/>
              </p:custDataLst>
            </p:nvPr>
          </p:nvSpPr>
          <p:spPr>
            <a:xfrm rot="10800000">
              <a:off x="7549040" y="4358363"/>
              <a:ext cx="572641" cy="96956"/>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3" name="Shape 480"/>
            <p:cNvSpPr/>
            <p:nvPr>
              <p:custDataLst>
                <p:tags r:id="rId4"/>
              </p:custDataLst>
            </p:nvPr>
          </p:nvSpPr>
          <p:spPr>
            <a:xfrm rot="10800000">
              <a:off x="6382089" y="4354007"/>
              <a:ext cx="572641" cy="96956"/>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4" name="Shape 480"/>
            <p:cNvSpPr/>
            <p:nvPr>
              <p:custDataLst>
                <p:tags r:id="rId5"/>
              </p:custDataLst>
            </p:nvPr>
          </p:nvSpPr>
          <p:spPr>
            <a:xfrm rot="10800000">
              <a:off x="8707280" y="4354008"/>
              <a:ext cx="572641" cy="96956"/>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5" name="Shape 480"/>
            <p:cNvSpPr/>
            <p:nvPr>
              <p:custDataLst>
                <p:tags r:id="rId6"/>
              </p:custDataLst>
            </p:nvPr>
          </p:nvSpPr>
          <p:spPr>
            <a:xfrm rot="8379047">
              <a:off x="8547251" y="3829261"/>
              <a:ext cx="712041" cy="88542"/>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6" name="Shape 486"/>
            <p:cNvGrpSpPr/>
            <p:nvPr>
              <p:custDataLst>
                <p:tags r:id="rId7"/>
              </p:custDataLst>
            </p:nvPr>
          </p:nvGrpSpPr>
          <p:grpSpPr>
            <a:xfrm>
              <a:off x="6870145" y="4019088"/>
              <a:ext cx="686534" cy="745715"/>
              <a:chOff x="-21" y="-23"/>
              <a:chExt cx="1659456" cy="1752557"/>
            </a:xfrm>
          </p:grpSpPr>
          <p:sp>
            <p:nvSpPr>
              <p:cNvPr id="67"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8"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47" name="Shape 486"/>
            <p:cNvGrpSpPr/>
            <p:nvPr>
              <p:custDataLst>
                <p:tags r:id="rId8"/>
              </p:custDataLst>
            </p:nvPr>
          </p:nvGrpSpPr>
          <p:grpSpPr>
            <a:xfrm>
              <a:off x="8015794" y="4026092"/>
              <a:ext cx="686534" cy="745715"/>
              <a:chOff x="-21" y="-23"/>
              <a:chExt cx="1659456" cy="1752557"/>
            </a:xfrm>
          </p:grpSpPr>
          <p:sp>
            <p:nvSpPr>
              <p:cNvPr id="65"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6"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grpSp>
          <p:nvGrpSpPr>
            <p:cNvPr id="48" name="Shape 486"/>
            <p:cNvGrpSpPr/>
            <p:nvPr>
              <p:custDataLst>
                <p:tags r:id="rId9"/>
              </p:custDataLst>
            </p:nvPr>
          </p:nvGrpSpPr>
          <p:grpSpPr>
            <a:xfrm>
              <a:off x="9160138" y="4020365"/>
              <a:ext cx="686534" cy="745715"/>
              <a:chOff x="-21" y="-23"/>
              <a:chExt cx="1659456" cy="1752557"/>
            </a:xfrm>
          </p:grpSpPr>
          <p:sp>
            <p:nvSpPr>
              <p:cNvPr id="63"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4"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C3</a:t>
                </a:r>
                <a:endParaRPr lang="en-US" sz="1800" dirty="0">
                  <a:solidFill>
                    <a:srgbClr val="DEDEDE"/>
                  </a:solidFill>
                  <a:latin typeface="Helvetica Neue"/>
                  <a:ea typeface="Helvetica Neue"/>
                  <a:cs typeface="Helvetica Neue"/>
                  <a:sym typeface="Helvetica Neue"/>
                </a:endParaRPr>
              </a:p>
            </p:txBody>
          </p:sp>
        </p:grpSp>
        <p:grpSp>
          <p:nvGrpSpPr>
            <p:cNvPr id="49" name="Shape 486"/>
            <p:cNvGrpSpPr/>
            <p:nvPr>
              <p:custDataLst>
                <p:tags r:id="rId10"/>
              </p:custDataLst>
            </p:nvPr>
          </p:nvGrpSpPr>
          <p:grpSpPr>
            <a:xfrm>
              <a:off x="9170280" y="3018383"/>
              <a:ext cx="686534" cy="745715"/>
              <a:chOff x="-21" y="-23"/>
              <a:chExt cx="1659456" cy="1752557"/>
            </a:xfrm>
          </p:grpSpPr>
          <p:sp>
            <p:nvSpPr>
              <p:cNvPr id="61"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2"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C4</a:t>
                </a:r>
                <a:endParaRPr lang="en-US" sz="1800" dirty="0">
                  <a:solidFill>
                    <a:srgbClr val="DEDEDE"/>
                  </a:solidFill>
                  <a:latin typeface="Helvetica Neue"/>
                  <a:ea typeface="Helvetica Neue"/>
                  <a:cs typeface="Helvetica Neue"/>
                  <a:sym typeface="Helvetica Neue"/>
                </a:endParaRPr>
              </a:p>
            </p:txBody>
          </p:sp>
        </p:grpSp>
        <p:sp>
          <p:nvSpPr>
            <p:cNvPr id="50" name="Shape 480"/>
            <p:cNvSpPr/>
            <p:nvPr>
              <p:custDataLst>
                <p:tags r:id="rId11"/>
              </p:custDataLst>
            </p:nvPr>
          </p:nvSpPr>
          <p:spPr>
            <a:xfrm rot="16200000">
              <a:off x="9157511" y="5059767"/>
              <a:ext cx="712041" cy="88542"/>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51" name="Shape 492"/>
            <p:cNvGrpSpPr/>
            <p:nvPr>
              <p:custDataLst>
                <p:tags r:id="rId12"/>
              </p:custDataLst>
            </p:nvPr>
          </p:nvGrpSpPr>
          <p:grpSpPr>
            <a:xfrm>
              <a:off x="8622467" y="5308150"/>
              <a:ext cx="1782133" cy="618064"/>
              <a:chOff x="0" y="0"/>
              <a:chExt cx="4307683" cy="1452556"/>
            </a:xfrm>
          </p:grpSpPr>
          <p:sp>
            <p:nvSpPr>
              <p:cNvPr id="59" name="Shape 493"/>
              <p:cNvSpPr/>
              <p:nvPr/>
            </p:nvSpPr>
            <p:spPr>
              <a:xfrm>
                <a:off x="0" y="0"/>
                <a:ext cx="4307683" cy="1452556"/>
              </a:xfrm>
              <a:prstGeom prst="roundRect">
                <a:avLst>
                  <a:gd name="adj" fmla="val 13115"/>
                </a:avLst>
              </a:prstGeom>
              <a:blipFill rotWithShape="1">
                <a:blip r:embed="rId2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60"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52" name="Shape 480"/>
            <p:cNvSpPr/>
            <p:nvPr>
              <p:custDataLst>
                <p:tags r:id="rId13"/>
              </p:custDataLst>
            </p:nvPr>
          </p:nvSpPr>
          <p:spPr>
            <a:xfrm rot="10800000">
              <a:off x="9865519" y="4349652"/>
              <a:ext cx="572641" cy="96956"/>
            </a:xfrm>
            <a:prstGeom prst="rightArrow">
              <a:avLst>
                <a:gd name="adj1" fmla="val 47109"/>
                <a:gd name="adj2" fmla="val 315329"/>
              </a:avLst>
            </a:prstGeom>
            <a:blipFill rotWithShape="1">
              <a:blip r:embed="rId18">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53" name="Shape 486"/>
            <p:cNvGrpSpPr/>
            <p:nvPr>
              <p:custDataLst>
                <p:tags r:id="rId14"/>
              </p:custDataLst>
            </p:nvPr>
          </p:nvGrpSpPr>
          <p:grpSpPr>
            <a:xfrm>
              <a:off x="10318377" y="4016009"/>
              <a:ext cx="686534" cy="745715"/>
              <a:chOff x="-21" y="-23"/>
              <a:chExt cx="1659456" cy="1752557"/>
            </a:xfrm>
          </p:grpSpPr>
          <p:sp>
            <p:nvSpPr>
              <p:cNvPr id="57"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9">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8"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C4’</a:t>
                </a:r>
                <a:endParaRPr lang="en-US" sz="1800" dirty="0">
                  <a:solidFill>
                    <a:srgbClr val="DEDEDE"/>
                  </a:solidFill>
                  <a:latin typeface="Helvetica Neue"/>
                  <a:ea typeface="Helvetica Neue"/>
                  <a:cs typeface="Helvetica Neue"/>
                  <a:sym typeface="Helvetica Neue"/>
                </a:endParaRPr>
              </a:p>
            </p:txBody>
          </p:sp>
        </p:grpSp>
        <p:grpSp>
          <p:nvGrpSpPr>
            <p:cNvPr id="54" name="Shape 492"/>
            <p:cNvGrpSpPr/>
            <p:nvPr>
              <p:custDataLst>
                <p:tags r:id="rId15"/>
              </p:custDataLst>
            </p:nvPr>
          </p:nvGrpSpPr>
          <p:grpSpPr>
            <a:xfrm>
              <a:off x="9987417" y="2905165"/>
              <a:ext cx="1782133" cy="618064"/>
              <a:chOff x="0" y="0"/>
              <a:chExt cx="4307683" cy="1452556"/>
            </a:xfrm>
          </p:grpSpPr>
          <p:sp>
            <p:nvSpPr>
              <p:cNvPr id="55" name="Shape 493"/>
              <p:cNvSpPr/>
              <p:nvPr/>
            </p:nvSpPr>
            <p:spPr>
              <a:xfrm>
                <a:off x="0" y="0"/>
                <a:ext cx="4307683" cy="1452556"/>
              </a:xfrm>
              <a:prstGeom prst="roundRect">
                <a:avLst>
                  <a:gd name="adj" fmla="val 13115"/>
                </a:avLst>
              </a:prstGeom>
              <a:blipFill rotWithShape="1">
                <a:blip r:embed="rId20">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56"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err="1" smtClean="0">
                    <a:solidFill>
                      <a:srgbClr val="DEDEDE"/>
                    </a:solidFill>
                    <a:latin typeface="Helvetica Neue"/>
                    <a:ea typeface="Helvetica Neue"/>
                    <a:cs typeface="Helvetica Neue"/>
                    <a:sym typeface="Helvetica Neue"/>
                  </a:rPr>
                  <a:t>bugfix</a:t>
                </a:r>
                <a:endParaRPr lang="en-US" sz="1800" dirty="0">
                  <a:solidFill>
                    <a:srgbClr val="DEDEDE"/>
                  </a:solidFill>
                  <a:latin typeface="Helvetica Neue"/>
                  <a:ea typeface="Helvetica Neue"/>
                  <a:cs typeface="Helvetica Neue"/>
                  <a:sym typeface="Helvetica Neue"/>
                </a:endParaRPr>
              </a:p>
            </p:txBody>
          </p:sp>
        </p:grpSp>
      </p:grpSp>
    </p:spTree>
    <p:extLst>
      <p:ext uri="{BB962C8B-B14F-4D97-AF65-F5344CB8AC3E}">
        <p14:creationId xmlns:p14="http://schemas.microsoft.com/office/powerpoint/2010/main" val="2829035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7092" y="902524"/>
            <a:ext cx="7880350" cy="1017100"/>
          </a:xfrm>
        </p:spPr>
        <p:txBody>
          <a:bodyPr>
            <a:noAutofit/>
          </a:bodyPr>
          <a:lstStyle/>
          <a:p>
            <a:pPr marL="635013" lvl="1" indent="-342900">
              <a:buClr>
                <a:srgbClr val="558AAB"/>
              </a:buClr>
              <a:buFont typeface="Arial" panose="020B0604020202020204" pitchFamily="34" charset="0"/>
              <a:buChar char="•"/>
            </a:pPr>
            <a:r>
              <a:rPr lang="fr-FR" dirty="0" smtClean="0">
                <a:ea typeface="Helvetica Neue"/>
                <a:cs typeface="Helvetica Neue"/>
                <a:sym typeface="Helvetica Neue"/>
              </a:rPr>
              <a:t>Opérations GIT</a:t>
            </a:r>
            <a:endParaRPr lang="fr-CA" dirty="0" smtClean="0">
              <a:ea typeface="Helvetica Neue"/>
              <a:cs typeface="Helvetica Neue"/>
              <a:sym typeface="Helvetica Neue"/>
            </a:endParaRPr>
          </a:p>
          <a:p>
            <a:pPr marL="817893" lvl="2" indent="-342900">
              <a:buClr>
                <a:schemeClr val="accent2"/>
              </a:buClr>
              <a:buFont typeface="Arial" panose="020B0604020202020204" pitchFamily="34" charset="0"/>
              <a:buChar char="•"/>
            </a:pPr>
            <a:r>
              <a:rPr lang="fr-CA" dirty="0" err="1">
                <a:ea typeface="Helvetica Neue"/>
                <a:cs typeface="Helvetica Neue"/>
                <a:sym typeface="Helvetica Neue"/>
              </a:rPr>
              <a:t>R</a:t>
            </a:r>
            <a:r>
              <a:rPr lang="fr-CA" dirty="0" err="1" smtClean="0">
                <a:ea typeface="Helvetica Neue"/>
                <a:cs typeface="Helvetica Neue"/>
                <a:sym typeface="Helvetica Neue"/>
              </a:rPr>
              <a:t>ebase</a:t>
            </a:r>
            <a:endParaRPr lang="fr-CA" dirty="0" smtClean="0">
              <a:ea typeface="Helvetica Neue"/>
              <a:cs typeface="Helvetica Neue"/>
              <a:sym typeface="Helvetica Neue"/>
            </a:endParaRPr>
          </a:p>
          <a:p>
            <a:pPr marL="1008065" lvl="5" indent="0">
              <a:buClr>
                <a:schemeClr val="accent2"/>
              </a:buClr>
              <a:buNone/>
            </a:pPr>
            <a:endParaRPr lang="fr-CA" sz="2400" dirty="0"/>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45</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grpSp>
        <p:nvGrpSpPr>
          <p:cNvPr id="5" name="Group 4"/>
          <p:cNvGrpSpPr/>
          <p:nvPr/>
        </p:nvGrpSpPr>
        <p:grpSpPr>
          <a:xfrm>
            <a:off x="5698422" y="2905165"/>
            <a:ext cx="6071128" cy="3021049"/>
            <a:chOff x="5698422" y="2905165"/>
            <a:chExt cx="6071128" cy="3021049"/>
          </a:xfrm>
        </p:grpSpPr>
        <p:sp>
          <p:nvSpPr>
            <p:cNvPr id="31" name="Shape 480"/>
            <p:cNvSpPr/>
            <p:nvPr>
              <p:custDataLst>
                <p:tags r:id="rId1"/>
              </p:custDataLst>
            </p:nvPr>
          </p:nvSpPr>
          <p:spPr>
            <a:xfrm rot="5400000">
              <a:off x="10336335" y="3629332"/>
              <a:ext cx="712041" cy="88542"/>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32" name="Shape 475"/>
            <p:cNvGrpSpPr/>
            <p:nvPr>
              <p:custDataLst>
                <p:tags r:id="rId2"/>
              </p:custDataLst>
            </p:nvPr>
          </p:nvGrpSpPr>
          <p:grpSpPr>
            <a:xfrm>
              <a:off x="5698422" y="4024815"/>
              <a:ext cx="686534" cy="745715"/>
              <a:chOff x="-21" y="-23"/>
              <a:chExt cx="1659456" cy="1752557"/>
            </a:xfrm>
          </p:grpSpPr>
          <p:sp>
            <p:nvSpPr>
              <p:cNvPr id="60" name="Shape 476"/>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61" name="Shape 477"/>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a:solidFill>
                      <a:srgbClr val="DEDEDE"/>
                    </a:solidFill>
                    <a:latin typeface="Helvetica Neue"/>
                    <a:ea typeface="Helvetica Neue"/>
                    <a:cs typeface="Helvetica Neue"/>
                    <a:sym typeface="Helvetica Neue"/>
                  </a:rPr>
                  <a:t>C0</a:t>
                </a:r>
              </a:p>
            </p:txBody>
          </p:sp>
        </p:grpSp>
        <p:sp>
          <p:nvSpPr>
            <p:cNvPr id="33" name="Shape 480"/>
            <p:cNvSpPr/>
            <p:nvPr>
              <p:custDataLst>
                <p:tags r:id="rId3"/>
              </p:custDataLst>
            </p:nvPr>
          </p:nvSpPr>
          <p:spPr>
            <a:xfrm rot="10800000">
              <a:off x="7549040" y="4358363"/>
              <a:ext cx="572641" cy="96956"/>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4" name="Shape 480"/>
            <p:cNvSpPr/>
            <p:nvPr>
              <p:custDataLst>
                <p:tags r:id="rId4"/>
              </p:custDataLst>
            </p:nvPr>
          </p:nvSpPr>
          <p:spPr>
            <a:xfrm rot="10800000">
              <a:off x="6382089" y="4354007"/>
              <a:ext cx="572641" cy="96956"/>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35" name="Shape 480"/>
            <p:cNvSpPr/>
            <p:nvPr>
              <p:custDataLst>
                <p:tags r:id="rId5"/>
              </p:custDataLst>
            </p:nvPr>
          </p:nvSpPr>
          <p:spPr>
            <a:xfrm rot="10800000">
              <a:off x="8707280" y="4354008"/>
              <a:ext cx="572641" cy="96956"/>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37" name="Shape 486"/>
            <p:cNvGrpSpPr/>
            <p:nvPr>
              <p:custDataLst>
                <p:tags r:id="rId6"/>
              </p:custDataLst>
            </p:nvPr>
          </p:nvGrpSpPr>
          <p:grpSpPr>
            <a:xfrm>
              <a:off x="6870145" y="4019088"/>
              <a:ext cx="686534" cy="745715"/>
              <a:chOff x="-21" y="-23"/>
              <a:chExt cx="1659456" cy="1752557"/>
            </a:xfrm>
          </p:grpSpPr>
          <p:sp>
            <p:nvSpPr>
              <p:cNvPr id="58"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9"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a:solidFill>
                      <a:srgbClr val="DEDEDE"/>
                    </a:solidFill>
                    <a:latin typeface="Helvetica Neue"/>
                    <a:ea typeface="Helvetica Neue"/>
                    <a:cs typeface="Helvetica Neue"/>
                    <a:sym typeface="Helvetica Neue"/>
                  </a:rPr>
                  <a:t>C1</a:t>
                </a:r>
              </a:p>
            </p:txBody>
          </p:sp>
        </p:grpSp>
        <p:grpSp>
          <p:nvGrpSpPr>
            <p:cNvPr id="38" name="Shape 486"/>
            <p:cNvGrpSpPr/>
            <p:nvPr>
              <p:custDataLst>
                <p:tags r:id="rId7"/>
              </p:custDataLst>
            </p:nvPr>
          </p:nvGrpSpPr>
          <p:grpSpPr>
            <a:xfrm>
              <a:off x="8015794" y="4026092"/>
              <a:ext cx="686534" cy="745715"/>
              <a:chOff x="-21" y="-23"/>
              <a:chExt cx="1659456" cy="1752557"/>
            </a:xfrm>
          </p:grpSpPr>
          <p:sp>
            <p:nvSpPr>
              <p:cNvPr id="56"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7"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C2</a:t>
                </a:r>
                <a:endParaRPr lang="en-US" sz="1800" dirty="0">
                  <a:solidFill>
                    <a:srgbClr val="DEDEDE"/>
                  </a:solidFill>
                  <a:latin typeface="Helvetica Neue"/>
                  <a:ea typeface="Helvetica Neue"/>
                  <a:cs typeface="Helvetica Neue"/>
                  <a:sym typeface="Helvetica Neue"/>
                </a:endParaRPr>
              </a:p>
            </p:txBody>
          </p:sp>
        </p:grpSp>
        <p:grpSp>
          <p:nvGrpSpPr>
            <p:cNvPr id="39" name="Shape 486"/>
            <p:cNvGrpSpPr/>
            <p:nvPr>
              <p:custDataLst>
                <p:tags r:id="rId8"/>
              </p:custDataLst>
            </p:nvPr>
          </p:nvGrpSpPr>
          <p:grpSpPr>
            <a:xfrm>
              <a:off x="9160138" y="4020365"/>
              <a:ext cx="686534" cy="745715"/>
              <a:chOff x="-21" y="-23"/>
              <a:chExt cx="1659456" cy="1752557"/>
            </a:xfrm>
          </p:grpSpPr>
          <p:sp>
            <p:nvSpPr>
              <p:cNvPr id="54"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55"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C3</a:t>
                </a:r>
                <a:endParaRPr lang="en-US" sz="1800" dirty="0">
                  <a:solidFill>
                    <a:srgbClr val="DEDEDE"/>
                  </a:solidFill>
                  <a:latin typeface="Helvetica Neue"/>
                  <a:ea typeface="Helvetica Neue"/>
                  <a:cs typeface="Helvetica Neue"/>
                  <a:sym typeface="Helvetica Neue"/>
                </a:endParaRPr>
              </a:p>
            </p:txBody>
          </p:sp>
        </p:grpSp>
        <p:sp>
          <p:nvSpPr>
            <p:cNvPr id="41" name="Shape 480"/>
            <p:cNvSpPr/>
            <p:nvPr>
              <p:custDataLst>
                <p:tags r:id="rId9"/>
              </p:custDataLst>
            </p:nvPr>
          </p:nvSpPr>
          <p:spPr>
            <a:xfrm rot="16200000">
              <a:off x="10333165" y="5059767"/>
              <a:ext cx="712041" cy="88542"/>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2" name="Shape 492"/>
            <p:cNvGrpSpPr/>
            <p:nvPr>
              <p:custDataLst>
                <p:tags r:id="rId10"/>
              </p:custDataLst>
            </p:nvPr>
          </p:nvGrpSpPr>
          <p:grpSpPr>
            <a:xfrm>
              <a:off x="9798121" y="5308150"/>
              <a:ext cx="1782133" cy="618064"/>
              <a:chOff x="0" y="0"/>
              <a:chExt cx="4307683" cy="1452556"/>
            </a:xfrm>
          </p:grpSpPr>
          <p:sp>
            <p:nvSpPr>
              <p:cNvPr id="50" name="Shape 493"/>
              <p:cNvSpPr/>
              <p:nvPr/>
            </p:nvSpPr>
            <p:spPr>
              <a:xfrm>
                <a:off x="0" y="0"/>
                <a:ext cx="4307683" cy="1452556"/>
              </a:xfrm>
              <a:prstGeom prst="roundRect">
                <a:avLst>
                  <a:gd name="adj" fmla="val 13115"/>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51"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master</a:t>
                </a:r>
                <a:endParaRPr lang="en-US" sz="1800" dirty="0">
                  <a:solidFill>
                    <a:srgbClr val="DEDEDE"/>
                  </a:solidFill>
                  <a:latin typeface="Helvetica Neue"/>
                  <a:ea typeface="Helvetica Neue"/>
                  <a:cs typeface="Helvetica Neue"/>
                  <a:sym typeface="Helvetica Neue"/>
                </a:endParaRPr>
              </a:p>
            </p:txBody>
          </p:sp>
        </p:grpSp>
        <p:sp>
          <p:nvSpPr>
            <p:cNvPr id="43" name="Shape 480"/>
            <p:cNvSpPr/>
            <p:nvPr>
              <p:custDataLst>
                <p:tags r:id="rId11"/>
              </p:custDataLst>
            </p:nvPr>
          </p:nvSpPr>
          <p:spPr>
            <a:xfrm rot="10800000">
              <a:off x="9865519" y="4349652"/>
              <a:ext cx="572641" cy="96956"/>
            </a:xfrm>
            <a:prstGeom prst="rightArrow">
              <a:avLst>
                <a:gd name="adj1" fmla="val 47109"/>
                <a:gd name="adj2" fmla="val 315329"/>
              </a:avLst>
            </a:prstGeom>
            <a:blipFill rotWithShape="1">
              <a:blip r:embed="rId16">
                <a:alphaModFix/>
              </a:blip>
              <a:stretch>
                <a:fillRect/>
              </a:stretch>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grpSp>
          <p:nvGrpSpPr>
            <p:cNvPr id="44" name="Shape 486"/>
            <p:cNvGrpSpPr/>
            <p:nvPr>
              <p:custDataLst>
                <p:tags r:id="rId12"/>
              </p:custDataLst>
            </p:nvPr>
          </p:nvGrpSpPr>
          <p:grpSpPr>
            <a:xfrm>
              <a:off x="10318377" y="4016009"/>
              <a:ext cx="686534" cy="745715"/>
              <a:chOff x="-21" y="-23"/>
              <a:chExt cx="1659456" cy="1752557"/>
            </a:xfrm>
          </p:grpSpPr>
          <p:sp>
            <p:nvSpPr>
              <p:cNvPr id="48" name="Shape 487"/>
              <p:cNvSpPr/>
              <p:nvPr/>
            </p:nvSpPr>
            <p:spPr>
              <a:xfrm>
                <a:off x="-21" y="-23"/>
                <a:ext cx="1659393" cy="175255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17">
                  <a:alphaModFix/>
                </a:blip>
                <a:tile tx="0" ty="0" sx="100000" sy="100000" flip="none" algn="tl"/>
              </a:blipFill>
              <a:ln>
                <a:noFill/>
              </a:ln>
            </p:spPr>
            <p:txBody>
              <a:bodyPr lIns="0" tIns="0" rIns="0" bIns="0" anchor="ctr" anchorCtr="0">
                <a:noAutofit/>
              </a:bodyPr>
              <a:lstStyle/>
              <a:p>
                <a:pPr algn="ctr"/>
                <a:endParaRPr sz="1800">
                  <a:solidFill>
                    <a:srgbClr val="DEDEDE"/>
                  </a:solidFill>
                  <a:latin typeface="Helvetica Neue"/>
                  <a:ea typeface="Helvetica Neue"/>
                  <a:cs typeface="Helvetica Neue"/>
                  <a:sym typeface="Helvetica Neue"/>
                </a:endParaRPr>
              </a:p>
            </p:txBody>
          </p:sp>
          <p:sp>
            <p:nvSpPr>
              <p:cNvPr id="49" name="Shape 488"/>
              <p:cNvSpPr/>
              <p:nvPr/>
            </p:nvSpPr>
            <p:spPr>
              <a:xfrm>
                <a:off x="0" y="515468"/>
                <a:ext cx="1659434" cy="721665"/>
              </a:xfrm>
              <a:prstGeom prst="rect">
                <a:avLst/>
              </a:prstGeom>
              <a:noFill/>
              <a:ln>
                <a:noFill/>
              </a:ln>
            </p:spPr>
            <p:txBody>
              <a:bodyPr lIns="21175" tIns="21175" rIns="21175" bIns="21175" anchor="ctr" anchorCtr="0">
                <a:noAutofit/>
              </a:bodyPr>
              <a:lstStyle/>
              <a:p>
                <a:pPr algn="ctr">
                  <a:buSzPct val="25000"/>
                </a:pPr>
                <a:r>
                  <a:rPr lang="en-US" sz="1800" dirty="0" smtClean="0">
                    <a:solidFill>
                      <a:srgbClr val="DEDEDE"/>
                    </a:solidFill>
                    <a:latin typeface="Helvetica Neue"/>
                    <a:ea typeface="Helvetica Neue"/>
                    <a:cs typeface="Helvetica Neue"/>
                    <a:sym typeface="Helvetica Neue"/>
                  </a:rPr>
                  <a:t>C4’</a:t>
                </a:r>
                <a:endParaRPr lang="en-US" sz="1800" dirty="0">
                  <a:solidFill>
                    <a:srgbClr val="DEDEDE"/>
                  </a:solidFill>
                  <a:latin typeface="Helvetica Neue"/>
                  <a:ea typeface="Helvetica Neue"/>
                  <a:cs typeface="Helvetica Neue"/>
                  <a:sym typeface="Helvetica Neue"/>
                </a:endParaRPr>
              </a:p>
            </p:txBody>
          </p:sp>
        </p:grpSp>
        <p:grpSp>
          <p:nvGrpSpPr>
            <p:cNvPr id="45" name="Shape 492"/>
            <p:cNvGrpSpPr/>
            <p:nvPr>
              <p:custDataLst>
                <p:tags r:id="rId13"/>
              </p:custDataLst>
            </p:nvPr>
          </p:nvGrpSpPr>
          <p:grpSpPr>
            <a:xfrm>
              <a:off x="9987417" y="2905165"/>
              <a:ext cx="1782133" cy="618064"/>
              <a:chOff x="0" y="0"/>
              <a:chExt cx="4307683" cy="1452556"/>
            </a:xfrm>
          </p:grpSpPr>
          <p:sp>
            <p:nvSpPr>
              <p:cNvPr id="46" name="Shape 493"/>
              <p:cNvSpPr/>
              <p:nvPr/>
            </p:nvSpPr>
            <p:spPr>
              <a:xfrm>
                <a:off x="0" y="0"/>
                <a:ext cx="4307683" cy="1452556"/>
              </a:xfrm>
              <a:prstGeom prst="roundRect">
                <a:avLst>
                  <a:gd name="adj" fmla="val 13115"/>
                </a:avLst>
              </a:prstGeom>
              <a:blipFill rotWithShape="1">
                <a:blip r:embed="rId18">
                  <a:alphaModFix/>
                </a:blip>
                <a:tile tx="0" ty="0" sx="100000" sy="100000" flip="none" algn="tl"/>
              </a:blipFill>
              <a:ln>
                <a:noFill/>
              </a:ln>
            </p:spPr>
            <p:txBody>
              <a:bodyPr lIns="0" tIns="0" rIns="0" bIns="0" anchor="ctr" anchorCtr="0">
                <a:noAutofit/>
              </a:bodyPr>
              <a:lstStyle/>
              <a:p>
                <a:pPr algn="ctr"/>
                <a:endParaRPr sz="700">
                  <a:latin typeface="Helvetica Neue"/>
                  <a:ea typeface="Helvetica Neue"/>
                  <a:cs typeface="Helvetica Neue"/>
                  <a:sym typeface="Helvetica Neue"/>
                </a:endParaRPr>
              </a:p>
            </p:txBody>
          </p:sp>
          <p:sp>
            <p:nvSpPr>
              <p:cNvPr id="47" name="Shape 494"/>
              <p:cNvSpPr/>
              <p:nvPr/>
            </p:nvSpPr>
            <p:spPr>
              <a:xfrm>
                <a:off x="55796" y="365444"/>
                <a:ext cx="4196089" cy="721665"/>
              </a:xfrm>
              <a:prstGeom prst="rect">
                <a:avLst/>
              </a:prstGeom>
              <a:noFill/>
              <a:ln>
                <a:noFill/>
              </a:ln>
            </p:spPr>
            <p:txBody>
              <a:bodyPr lIns="21175" tIns="21175" rIns="21175" bIns="21175" anchor="ctr" anchorCtr="0">
                <a:noAutofit/>
              </a:bodyPr>
              <a:lstStyle/>
              <a:p>
                <a:pPr algn="ctr">
                  <a:buSzPct val="25000"/>
                </a:pPr>
                <a:r>
                  <a:rPr lang="en-US" sz="1800" dirty="0" err="1" smtClean="0">
                    <a:solidFill>
                      <a:srgbClr val="DEDEDE"/>
                    </a:solidFill>
                    <a:latin typeface="Helvetica Neue"/>
                    <a:ea typeface="Helvetica Neue"/>
                    <a:cs typeface="Helvetica Neue"/>
                    <a:sym typeface="Helvetica Neue"/>
                  </a:rPr>
                  <a:t>bugfix</a:t>
                </a:r>
                <a:endParaRPr lang="en-US" sz="1800" dirty="0">
                  <a:solidFill>
                    <a:srgbClr val="DEDEDE"/>
                  </a:solidFill>
                  <a:latin typeface="Helvetica Neue"/>
                  <a:ea typeface="Helvetica Neue"/>
                  <a:cs typeface="Helvetica Neue"/>
                  <a:sym typeface="Helvetica Neue"/>
                </a:endParaRPr>
              </a:p>
            </p:txBody>
          </p:sp>
        </p:grpSp>
      </p:grpSp>
    </p:spTree>
    <p:extLst>
      <p:ext uri="{BB962C8B-B14F-4D97-AF65-F5344CB8AC3E}">
        <p14:creationId xmlns:p14="http://schemas.microsoft.com/office/powerpoint/2010/main" val="1829729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Git/Cloner </a:t>
            </a:r>
            <a:r>
              <a:rPr lang="fr-CA" dirty="0">
                <a:ea typeface="Helvetica Neue"/>
                <a:cs typeface="Helvetica Neue"/>
                <a:sym typeface="Helvetica Neue"/>
              </a:rPr>
              <a:t>un dépôt </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Pourquoi est nécessaire?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Comme un </a:t>
            </a:r>
            <a:r>
              <a:rPr lang="fr-CA" dirty="0" err="1" smtClean="0">
                <a:ea typeface="Helvetica Neue"/>
                <a:cs typeface="Helvetica Neue"/>
                <a:sym typeface="Helvetica Neue"/>
              </a:rPr>
              <a:t>svn</a:t>
            </a:r>
            <a:r>
              <a:rPr lang="fr-CA" dirty="0" smtClean="0">
                <a:ea typeface="Helvetica Neue"/>
                <a:cs typeface="Helvetica Neue"/>
                <a:sym typeface="Helvetica Neue"/>
              </a:rPr>
              <a:t> checkout, mais un peu plus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La </a:t>
            </a:r>
            <a:r>
              <a:rPr lang="fr-CA" dirty="0">
                <a:ea typeface="Helvetica Neue"/>
                <a:cs typeface="Helvetica Neue"/>
                <a:sym typeface="Helvetica Neue"/>
              </a:rPr>
              <a:t>«copie de travail» est un véritable dépôt </a:t>
            </a:r>
            <a:r>
              <a:rPr lang="fr-CA" dirty="0" smtClean="0">
                <a:ea typeface="Helvetica Neue"/>
                <a:cs typeface="Helvetica Neue"/>
                <a:sym typeface="Helvetica Neue"/>
              </a:rPr>
              <a:t>Git</a:t>
            </a:r>
            <a:endParaRPr lang="fr-CA" dirty="0" smtClean="0">
              <a:ea typeface="Helvetica Neue"/>
              <a:cs typeface="Helvetica Neue"/>
              <a:sym typeface="Helvetica Neue"/>
            </a:endParaRP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Contient son </a:t>
            </a:r>
            <a:r>
              <a:rPr lang="fr-CA" dirty="0">
                <a:ea typeface="Helvetica Neue"/>
                <a:cs typeface="Helvetica Neue"/>
                <a:sym typeface="Helvetica Neue"/>
              </a:rPr>
              <a:t>propre </a:t>
            </a:r>
            <a:r>
              <a:rPr lang="fr-CA" dirty="0" smtClean="0">
                <a:ea typeface="Helvetica Neue"/>
                <a:cs typeface="Helvetica Neue"/>
                <a:sym typeface="Helvetica Neue"/>
              </a:rPr>
              <a:t>historique, </a:t>
            </a:r>
            <a:r>
              <a:rPr lang="fr-CA" dirty="0">
                <a:ea typeface="Helvetica Neue"/>
                <a:cs typeface="Helvetica Neue"/>
                <a:sym typeface="Helvetica Neue"/>
              </a:rPr>
              <a:t>gère ses propres </a:t>
            </a:r>
            <a:r>
              <a:rPr lang="fr-CA" dirty="0" smtClean="0">
                <a:ea typeface="Helvetica Neue"/>
                <a:cs typeface="Helvetica Neue"/>
                <a:sym typeface="Helvetica Neue"/>
              </a:rPr>
              <a:t>fichiers et </a:t>
            </a:r>
            <a:r>
              <a:rPr lang="fr-CA" dirty="0">
                <a:ea typeface="Helvetica Neue"/>
                <a:cs typeface="Helvetica Neue"/>
                <a:sym typeface="Helvetica Neue"/>
              </a:rPr>
              <a:t>est un environnement complètement isolé </a:t>
            </a:r>
            <a:r>
              <a:rPr lang="fr-CA" dirty="0" smtClean="0">
                <a:ea typeface="Helvetica Neue"/>
                <a:cs typeface="Helvetica Neue"/>
                <a:sym typeface="Helvetica Neue"/>
              </a:rPr>
              <a:t>du </a:t>
            </a:r>
            <a:r>
              <a:rPr lang="fr-CA" dirty="0">
                <a:ea typeface="Helvetica Neue"/>
                <a:cs typeface="Helvetica Neue"/>
                <a:sym typeface="Helvetica Neue"/>
              </a:rPr>
              <a:t>dépôt </a:t>
            </a:r>
            <a:r>
              <a:rPr lang="fr-CA" dirty="0" smtClean="0">
                <a:ea typeface="Helvetica Neue"/>
                <a:cs typeface="Helvetica Neue"/>
                <a:sym typeface="Helvetica Neue"/>
              </a:rPr>
              <a:t>initial</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Crée </a:t>
            </a:r>
            <a:r>
              <a:rPr lang="fr-CA" dirty="0">
                <a:ea typeface="Helvetica Neue"/>
                <a:cs typeface="Helvetica Neue"/>
                <a:sym typeface="Helvetica Neue"/>
              </a:rPr>
              <a:t>automatiquement une connexion à distance </a:t>
            </a:r>
            <a:r>
              <a:rPr lang="fr-CA" dirty="0" smtClean="0">
                <a:ea typeface="Helvetica Neue"/>
                <a:cs typeface="Helvetica Neue"/>
                <a:sym typeface="Helvetica Neue"/>
              </a:rPr>
              <a:t>appelée </a:t>
            </a:r>
            <a:r>
              <a:rPr lang="fr-CA" dirty="0" err="1" smtClean="0">
                <a:ea typeface="Helvetica Neue"/>
                <a:cs typeface="Helvetica Neue"/>
                <a:sym typeface="Helvetica Neue"/>
              </a:rPr>
              <a:t>origin</a:t>
            </a:r>
            <a:r>
              <a:rPr lang="fr-CA" dirty="0" smtClean="0">
                <a:ea typeface="Helvetica Neue"/>
                <a:cs typeface="Helvetica Neue"/>
                <a:sym typeface="Helvetica Neue"/>
              </a:rPr>
              <a:t> </a:t>
            </a:r>
            <a:r>
              <a:rPr lang="fr-CA" dirty="0">
                <a:ea typeface="Helvetica Neue"/>
                <a:cs typeface="Helvetica Neue"/>
                <a:sym typeface="Helvetica Neue"/>
              </a:rPr>
              <a:t>pointant vers le référentiel </a:t>
            </a:r>
            <a:r>
              <a:rPr lang="fr-CA" dirty="0" smtClean="0">
                <a:ea typeface="Helvetica Neue"/>
                <a:cs typeface="Helvetica Neue"/>
                <a:sym typeface="Helvetica Neue"/>
              </a:rPr>
              <a:t>d'origine</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git clone </a:t>
            </a:r>
            <a:r>
              <a:rPr lang="fr-CA" dirty="0" smtClean="0">
                <a:ea typeface="Helvetica Neue"/>
                <a:cs typeface="Helvetica Neue"/>
                <a:sym typeface="Helvetica Neue"/>
              </a:rPr>
              <a:t>&lt;dépôt&gt;</a:t>
            </a:r>
          </a:p>
          <a:p>
            <a:pPr marL="1000773" lvl="3" indent="-342900">
              <a:buClr>
                <a:srgbClr val="558AAB"/>
              </a:buClr>
              <a:buFont typeface="Arial" panose="020B0604020202020204" pitchFamily="34" charset="0"/>
              <a:buChar char="•"/>
            </a:pPr>
            <a:r>
              <a:rPr lang="fr-CA" dirty="0">
                <a:ea typeface="Helvetica Neue"/>
                <a:cs typeface="Helvetica Neue"/>
                <a:sym typeface="Helvetica Neue"/>
              </a:rPr>
              <a:t>Cloner le dépôt situé à &lt;repo&gt; sur la machine </a:t>
            </a:r>
            <a:r>
              <a:rPr lang="fr-CA" dirty="0" smtClean="0">
                <a:ea typeface="Helvetica Neue"/>
                <a:cs typeface="Helvetica Neue"/>
                <a:sym typeface="Helvetica Neue"/>
              </a:rPr>
              <a:t>locale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clone </a:t>
            </a:r>
            <a:r>
              <a:rPr lang="fr-CA" dirty="0">
                <a:ea typeface="Helvetica Neue"/>
                <a:cs typeface="Helvetica Neue"/>
                <a:sym typeface="Helvetica Neue"/>
              </a:rPr>
              <a:t>&lt;dépôt</a:t>
            </a:r>
            <a:r>
              <a:rPr lang="fr-CA" dirty="0" smtClean="0">
                <a:ea typeface="Helvetica Neue"/>
                <a:cs typeface="Helvetica Neue"/>
                <a:sym typeface="Helvetica Neue"/>
              </a:rPr>
              <a:t>&gt; &lt;dossier&gt;</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Cloner </a:t>
            </a:r>
            <a:r>
              <a:rPr lang="fr-CA" dirty="0">
                <a:ea typeface="Helvetica Neue"/>
                <a:cs typeface="Helvetica Neue"/>
                <a:sym typeface="Helvetica Neue"/>
              </a:rPr>
              <a:t>le dépôt situé à </a:t>
            </a:r>
            <a:r>
              <a:rPr lang="fr-CA" dirty="0" smtClean="0">
                <a:ea typeface="Helvetica Neue"/>
                <a:cs typeface="Helvetica Neue"/>
                <a:sym typeface="Helvetica Neue"/>
              </a:rPr>
              <a:t>&lt;dépôt&gt; </a:t>
            </a:r>
            <a:r>
              <a:rPr lang="fr-CA" dirty="0">
                <a:ea typeface="Helvetica Neue"/>
                <a:cs typeface="Helvetica Neue"/>
                <a:sym typeface="Helvetica Neue"/>
              </a:rPr>
              <a:t>dans le dossier appelé </a:t>
            </a:r>
            <a:r>
              <a:rPr lang="fr-CA" dirty="0" smtClean="0">
                <a:ea typeface="Helvetica Neue"/>
                <a:cs typeface="Helvetica Neue"/>
                <a:sym typeface="Helvetica Neue"/>
              </a:rPr>
              <a:t>&lt;dossier&gt; </a:t>
            </a:r>
            <a:r>
              <a:rPr lang="fr-CA" dirty="0">
                <a:ea typeface="Helvetica Neue"/>
                <a:cs typeface="Helvetica Neue"/>
                <a:sym typeface="Helvetica Neue"/>
              </a:rPr>
              <a:t>sur la machine </a:t>
            </a:r>
            <a:r>
              <a:rPr lang="fr-CA" dirty="0" smtClean="0">
                <a:ea typeface="Helvetica Neue"/>
                <a:cs typeface="Helvetica Neue"/>
                <a:sym typeface="Helvetica Neue"/>
              </a:rPr>
              <a:t>locale</a:t>
            </a:r>
            <a:endParaRPr lang="fr-CA" dirty="0">
              <a:ea typeface="Helvetica Neue"/>
              <a:cs typeface="Helvetica Neue"/>
              <a:sym typeface="Helvetica Neue"/>
            </a:endParaRP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83</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767950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95794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Pourquoi est nécessaire?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Clone télécharge toute l'histoire du projet et les versions de chaque fichier</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Quelqu'un éventuellement ajoutera des fichiers autres </a:t>
            </a:r>
            <a:r>
              <a:rPr lang="fr-CA" dirty="0" smtClean="0">
                <a:ea typeface="Helvetica Neue"/>
                <a:cs typeface="Helvetica Neue"/>
                <a:sym typeface="Helvetica Neue"/>
              </a:rPr>
              <a:t>que du code </a:t>
            </a:r>
            <a:r>
              <a:rPr lang="fr-CA" dirty="0" smtClean="0">
                <a:ea typeface="Helvetica Neue"/>
                <a:cs typeface="Helvetica Neue"/>
                <a:sym typeface="Helvetica Neue"/>
              </a:rPr>
              <a:t>source </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Ces fichiers peuvent être énormes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Chaque git clone va télécharger ces fichiers de grande taille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git-</a:t>
            </a:r>
            <a:r>
              <a:rPr lang="fr-CA" dirty="0" err="1" smtClean="0">
                <a:ea typeface="Helvetica Neue"/>
                <a:cs typeface="Helvetica Neue"/>
                <a:sym typeface="Helvetica Neue"/>
              </a:rPr>
              <a:t>rm</a:t>
            </a:r>
            <a:r>
              <a:rPr lang="fr-CA" dirty="0" smtClean="0">
                <a:ea typeface="Helvetica Neue"/>
                <a:cs typeface="Helvetica Neue"/>
                <a:sym typeface="Helvetica Neue"/>
              </a:rPr>
              <a:t> - </a:t>
            </a:r>
            <a:r>
              <a:rPr lang="fr-CA" dirty="0" smtClean="0">
                <a:ea typeface="Helvetica Neue"/>
                <a:cs typeface="Helvetica Neue"/>
                <a:sym typeface="Helvetica Neue"/>
              </a:rPr>
              <a:t>su</a:t>
            </a:r>
            <a:r>
              <a:rPr lang="fr-CA" dirty="0" smtClean="0">
                <a:ea typeface="Helvetica Neue"/>
                <a:cs typeface="Helvetica Neue"/>
                <a:sym typeface="Helvetica Neue"/>
              </a:rPr>
              <a:t>pprime </a:t>
            </a:r>
            <a:r>
              <a:rPr lang="fr-CA" dirty="0" smtClean="0">
                <a:ea typeface="Helvetica Neue"/>
                <a:cs typeface="Helvetica Neue"/>
                <a:sym typeface="Helvetica Neue"/>
              </a:rPr>
              <a:t>les fichiers du répertoire de travail et la zone d’index </a:t>
            </a:r>
          </a:p>
          <a:p>
            <a:pPr marL="1000773" lvl="3" indent="-342900">
              <a:buClr>
                <a:srgbClr val="558AAB"/>
              </a:buClr>
              <a:buFont typeface="Arial" panose="020B0604020202020204" pitchFamily="34" charset="0"/>
              <a:buChar char="•"/>
            </a:pPr>
            <a:r>
              <a:rPr lang="fr-CA" dirty="0" smtClean="0">
                <a:ea typeface="Helvetica Neue"/>
                <a:cs typeface="Helvetica Neue"/>
                <a:sym typeface="Helvetica Neue"/>
              </a:rPr>
              <a:t>Pas l’historique et il sera ajouté </a:t>
            </a:r>
            <a:r>
              <a:rPr lang="fr-CA" dirty="0">
                <a:ea typeface="Helvetica Neue"/>
                <a:cs typeface="Helvetica Neue"/>
                <a:sym typeface="Helvetica Neue"/>
              </a:rPr>
              <a:t>à</a:t>
            </a:r>
            <a:r>
              <a:rPr lang="fr-CA" dirty="0" smtClean="0">
                <a:ea typeface="Helvetica Neue"/>
                <a:cs typeface="Helvetica Neue"/>
                <a:sym typeface="Helvetica Neue"/>
              </a:rPr>
              <a:t> chaque clone subséquent</a:t>
            </a: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84</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72318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Un rappel des objets et leur taille</a:t>
            </a:r>
          </a:p>
          <a:p>
            <a:pPr marL="817893" lvl="2" indent="-342900">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count: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12747</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a:p>
            <a:pPr marL="474993" lvl="2" indent="0">
              <a:buClr>
                <a:srgbClr val="558AAB"/>
              </a:buClr>
              <a:buNone/>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fld id="{BE8A61E0-B334-40D2-A194-01ABEA2682C3}" type="slidenum">
              <a:rPr lang="en-CA" smtClean="0"/>
              <a:pPr/>
              <a:t>6</a:t>
            </a:fld>
            <a:endParaRPr lang="en-CA"/>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67856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640392"/>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lnSpc>
                <a:spcPct val="8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lnSpc>
                <a:spcPct val="80000"/>
              </a:lnSpc>
              <a:spcBef>
                <a:spcPts val="0"/>
              </a:spcBef>
              <a:spcAft>
                <a:spcPts val="0"/>
              </a:spcAft>
              <a:buClr>
                <a:srgbClr val="558AAB"/>
              </a:buClr>
              <a:buFont typeface="Arial" panose="020B0604020202020204" pitchFamily="34" charset="0"/>
              <a:buChar char="•"/>
            </a:pPr>
            <a:r>
              <a:rPr lang="fr-CA" dirty="0" smtClean="0">
                <a:ea typeface="Helvetica Neue"/>
                <a:cs typeface="Helvetica Neue"/>
                <a:sym typeface="Helvetica Neue"/>
              </a:rPr>
              <a:t>Effacer le fichier de façon permanente</a:t>
            </a:r>
          </a:p>
          <a:p>
            <a:pPr marL="817893" lvl="2" indent="-342900">
              <a:lnSpc>
                <a:spcPct val="80000"/>
              </a:lnSpc>
              <a:spcBef>
                <a:spcPts val="0"/>
              </a:spcBef>
              <a:spcAft>
                <a:spcPts val="0"/>
              </a:spcAft>
              <a:buClr>
                <a:srgbClr val="558AAB"/>
              </a:buClr>
              <a:buFont typeface="Arial" panose="020B0604020202020204" pitchFamily="34" charset="0"/>
              <a:buChar char="•"/>
            </a:pPr>
            <a:r>
              <a:rPr lang="en-CA" dirty="0">
                <a:ea typeface="Helvetica Neue"/>
                <a:cs typeface="Helvetica Neue"/>
                <a:sym typeface="Helvetica Neue"/>
              </a:rPr>
              <a:t>git filter-branch --force --index-filter 'git </a:t>
            </a:r>
            <a:r>
              <a:rPr lang="en-CA" dirty="0" err="1">
                <a:ea typeface="Helvetica Neue"/>
                <a:cs typeface="Helvetica Neue"/>
                <a:sym typeface="Helvetica Neue"/>
              </a:rPr>
              <a:t>rm</a:t>
            </a:r>
            <a:r>
              <a:rPr lang="en-CA" dirty="0">
                <a:ea typeface="Helvetica Neue"/>
                <a:cs typeface="Helvetica Neue"/>
                <a:sym typeface="Helvetica Neue"/>
              </a:rPr>
              <a:t> --cached --ignore-</a:t>
            </a:r>
            <a:r>
              <a:rPr lang="en-CA" dirty="0" err="1">
                <a:ea typeface="Helvetica Neue"/>
                <a:cs typeface="Helvetica Neue"/>
                <a:sym typeface="Helvetica Neue"/>
              </a:rPr>
              <a:t>unmatch</a:t>
            </a:r>
            <a:r>
              <a:rPr lang="en-CA" dirty="0">
                <a:ea typeface="Helvetica Neue"/>
                <a:cs typeface="Helvetica Neue"/>
                <a:sym typeface="Helvetica Neue"/>
              </a:rPr>
              <a:t> </a:t>
            </a:r>
            <a:r>
              <a:rPr lang="en-CA" dirty="0" smtClean="0">
                <a:ea typeface="Helvetica Neue"/>
                <a:cs typeface="Helvetica Neue"/>
                <a:sym typeface="Helvetica Neue"/>
              </a:rPr>
              <a:t>copy.pptx</a:t>
            </a:r>
            <a:r>
              <a:rPr lang="en-CA" dirty="0">
                <a:ea typeface="Helvetica Neue"/>
                <a:cs typeface="Helvetica Neue"/>
                <a:sym typeface="Helvetica Neue"/>
              </a:rPr>
              <a:t>' </a:t>
            </a:r>
            <a:r>
              <a:rPr lang="en-CA" dirty="0" smtClean="0">
                <a:ea typeface="Helvetica Neue"/>
                <a:cs typeface="Helvetica Neue"/>
                <a:sym typeface="Helvetica Neue"/>
              </a:rPr>
              <a:t>\</a:t>
            </a:r>
          </a:p>
          <a:p>
            <a:pPr marL="474993" lvl="2" indent="0">
              <a:lnSpc>
                <a:spcPct val="80000"/>
              </a:lnSpc>
              <a:spcBef>
                <a:spcPts val="0"/>
              </a:spcBef>
              <a:spcAft>
                <a:spcPts val="0"/>
              </a:spcAft>
              <a:buClr>
                <a:srgbClr val="558AAB"/>
              </a:buClr>
              <a:buNone/>
            </a:pPr>
            <a:r>
              <a:rPr lang="en-CA" dirty="0" smtClean="0">
                <a:ea typeface="Helvetica Neue"/>
                <a:cs typeface="Helvetica Neue"/>
                <a:sym typeface="Helvetica Neue"/>
              </a:rPr>
              <a:t>      --</a:t>
            </a:r>
            <a:r>
              <a:rPr lang="en-CA" dirty="0">
                <a:ea typeface="Helvetica Neue"/>
                <a:cs typeface="Helvetica Neue"/>
                <a:sym typeface="Helvetica Neue"/>
              </a:rPr>
              <a:t>prune-empty </a:t>
            </a:r>
            <a:r>
              <a:rPr lang="en-CA" dirty="0" smtClean="0">
                <a:ea typeface="Helvetica Neue"/>
                <a:cs typeface="Helvetica Neue"/>
                <a:sym typeface="Helvetica Neue"/>
              </a:rPr>
              <a:t>-- </a:t>
            </a:r>
            <a:r>
              <a:rPr lang="en-CA" dirty="0">
                <a:ea typeface="Helvetica Neue"/>
                <a:cs typeface="Helvetica Neue"/>
                <a:sym typeface="Helvetica Neue"/>
              </a:rPr>
              <a:t>--all</a:t>
            </a:r>
            <a:endParaRPr lang="en-CA" dirty="0" smtClean="0">
              <a:ea typeface="Helvetica Neue"/>
              <a:cs typeface="Helvetica Neue"/>
              <a:sym typeface="Helvetica Neue"/>
            </a:endParaRPr>
          </a:p>
          <a:p>
            <a:pPr marL="840753" lvl="4" indent="0">
              <a:lnSpc>
                <a:spcPct val="70000"/>
              </a:lnSpc>
              <a:spcBef>
                <a:spcPts val="1200"/>
              </a:spcBef>
              <a:spcAft>
                <a:spcPts val="0"/>
              </a:spcAft>
              <a:buClr>
                <a:srgbClr val="558AAB"/>
              </a:buClr>
              <a:buNone/>
            </a:pPr>
            <a:r>
              <a:rPr lang="en-CA" dirty="0" smtClean="0">
                <a:ea typeface="Helvetica Neue"/>
                <a:cs typeface="Helvetica Neue"/>
                <a:sym typeface="Helvetica Neue"/>
              </a:rPr>
              <a:t>Rewrite 6abd410bceb86223c674b9f52cb2ff4b5af7643c (2/3)</a:t>
            </a:r>
            <a:r>
              <a:rPr lang="en-CA" dirty="0" err="1" smtClean="0">
                <a:ea typeface="Helvetica Neue"/>
                <a:cs typeface="Helvetica Neue"/>
                <a:sym typeface="Helvetica Neue"/>
              </a:rPr>
              <a:t>rm</a:t>
            </a:r>
            <a:r>
              <a:rPr lang="en-CA" dirty="0" smtClean="0">
                <a:ea typeface="Helvetica Neue"/>
                <a:cs typeface="Helvetica Neue"/>
                <a:sym typeface="Helvetica Neue"/>
              </a:rPr>
              <a:t> 'copy.pptx'</a:t>
            </a:r>
          </a:p>
          <a:p>
            <a:pPr marL="840753" lvl="4" indent="0">
              <a:lnSpc>
                <a:spcPct val="70000"/>
              </a:lnSpc>
              <a:spcBef>
                <a:spcPts val="0"/>
              </a:spcBef>
              <a:spcAft>
                <a:spcPts val="0"/>
              </a:spcAft>
              <a:buClr>
                <a:srgbClr val="558AAB"/>
              </a:buClr>
              <a:buNone/>
            </a:pPr>
            <a:r>
              <a:rPr lang="en-CA" dirty="0" smtClean="0">
                <a:ea typeface="Helvetica Neue"/>
                <a:cs typeface="Helvetica Neue"/>
                <a:sym typeface="Helvetica Neue"/>
              </a:rPr>
              <a:t>Rewrite </a:t>
            </a:r>
            <a:r>
              <a:rPr lang="en-CA" dirty="0">
                <a:ea typeface="Helvetica Neue"/>
                <a:cs typeface="Helvetica Neue"/>
                <a:sym typeface="Helvetica Neue"/>
              </a:rPr>
              <a:t>4410778aab4fd19912604d559ffb474654acc8cd (3/3)</a:t>
            </a:r>
          </a:p>
          <a:p>
            <a:pPr marL="840753" lvl="4" indent="0">
              <a:lnSpc>
                <a:spcPct val="70000"/>
              </a:lnSpc>
              <a:spcBef>
                <a:spcPts val="0"/>
              </a:spcBef>
              <a:spcAft>
                <a:spcPts val="600"/>
              </a:spcAft>
              <a:buClr>
                <a:srgbClr val="558AAB"/>
              </a:buClr>
              <a:buNone/>
            </a:pPr>
            <a:r>
              <a:rPr lang="en-CA" dirty="0">
                <a:ea typeface="Helvetica Neue"/>
                <a:cs typeface="Helvetica Neue"/>
                <a:sym typeface="Helvetica Neue"/>
              </a:rPr>
              <a:t>Ref 'refs/heads/master' was </a:t>
            </a:r>
            <a:r>
              <a:rPr lang="en-CA" dirty="0" smtClean="0">
                <a:ea typeface="Helvetica Neue"/>
                <a:cs typeface="Helvetica Neue"/>
                <a:sym typeface="Helvetica Neue"/>
              </a:rPr>
              <a:t>rewritten</a:t>
            </a:r>
            <a:endParaRPr lang="en-CA" dirty="0" smtClean="0">
              <a:ea typeface="Helvetica Neue"/>
              <a:cs typeface="Helvetica Neue"/>
              <a:sym typeface="Helvetica Neue"/>
            </a:endParaRPr>
          </a:p>
          <a:p>
            <a:pPr marL="817893" lvl="2" indent="-342900">
              <a:lnSpc>
                <a:spcPct val="70000"/>
              </a:lnSpc>
              <a:spcBef>
                <a:spcPts val="0"/>
              </a:spcBef>
              <a:spcAft>
                <a:spcPts val="600"/>
              </a:spcAft>
              <a:buClr>
                <a:srgbClr val="558AAB"/>
              </a:buClr>
              <a:buFont typeface="Arial" panose="020B0604020202020204" pitchFamily="34" charset="0"/>
              <a:buChar char="•"/>
            </a:pPr>
            <a:r>
              <a:rPr lang="fr-CA" dirty="0"/>
              <a:t>git push &lt;nom&gt; --force –all</a:t>
            </a:r>
            <a:endParaRPr lang="en-CA" dirty="0" smtClean="0">
              <a:ea typeface="Helvetica Neue"/>
              <a:cs typeface="Helvetica Neue"/>
              <a:sym typeface="Helvetica Neue"/>
            </a:endParaRPr>
          </a:p>
          <a:p>
            <a:pPr marL="474993" lvl="2" indent="0">
              <a:lnSpc>
                <a:spcPct val="70000"/>
              </a:lnSpc>
              <a:spcBef>
                <a:spcPts val="0"/>
              </a:spcBef>
              <a:spcAft>
                <a:spcPts val="0"/>
              </a:spcAft>
              <a:buClr>
                <a:srgbClr val="558AAB"/>
              </a:buClr>
              <a:buNone/>
            </a:pPr>
            <a:endParaRPr lang="en-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5</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12747</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94</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1621987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 git </a:t>
            </a:r>
            <a:r>
              <a:rPr lang="fr-CA" dirty="0" err="1" smtClean="0">
                <a:ea typeface="Helvetica Neue"/>
                <a:cs typeface="Helvetica Neue"/>
                <a:sym typeface="Helvetica Neue"/>
              </a:rPr>
              <a:t>gc</a:t>
            </a:r>
            <a:endParaRPr lang="fr-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endParaRPr lang="en-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smtClean="0">
                <a:ea typeface="Helvetica Neue"/>
                <a:cs typeface="Helvetica Neue"/>
                <a:sym typeface="Helvetica Neue"/>
              </a:rPr>
              <a:t>$ </a:t>
            </a:r>
            <a:r>
              <a:rPr lang="en-CA" dirty="0">
                <a:ea typeface="Helvetica Neue"/>
                <a:cs typeface="Helvetica Neue"/>
                <a:sym typeface="Helvetica Neue"/>
              </a:rPr>
              <a:t>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5</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 </a:t>
            </a:r>
            <a:r>
              <a:rPr lang="en-CA" b="1" dirty="0" smtClean="0">
                <a:solidFill>
                  <a:srgbClr val="FF0000"/>
                </a:solidFill>
                <a:ea typeface="Helvetica Neue"/>
                <a:cs typeface="Helvetica Neue"/>
                <a:sym typeface="Helvetica Neue"/>
              </a:rPr>
              <a:t>12747</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a:t>
            </a:r>
            <a:r>
              <a:rPr lang="en-CA" dirty="0" smtClean="0">
                <a:ea typeface="Helvetica Neue"/>
                <a:cs typeface="Helvetica Neue"/>
                <a:sym typeface="Helvetica Neue"/>
              </a:rPr>
              <a:t>1</a:t>
            </a:r>
            <a:endParaRPr lang="en-CA" dirty="0">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95</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2618223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23706" y="819393"/>
            <a:ext cx="12068293" cy="5221184"/>
          </a:xfrm>
        </p:spPr>
        <p:txBody>
          <a:bodyPr>
            <a:noAutofit/>
          </a:bodyPr>
          <a:lstStyle/>
          <a:p>
            <a:pPr marL="635013" lvl="1" indent="-342900">
              <a:buClr>
                <a:srgbClr val="558AAB"/>
              </a:buClr>
              <a:buFont typeface="Arial" panose="020B0604020202020204" pitchFamily="34" charset="0"/>
              <a:buChar char="•"/>
            </a:pPr>
            <a:r>
              <a:rPr lang="fr-CA" dirty="0" smtClean="0">
                <a:ea typeface="Helvetica Neue"/>
                <a:cs typeface="Helvetica Neue"/>
                <a:sym typeface="Helvetica Neue"/>
              </a:rPr>
              <a:t>Git/Effacer les objets inutilisés</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Exemple:</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Nettoyer les sous-répertoires ajoutés lors du processus </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a:t>
            </a:r>
            <a:r>
              <a:rPr lang="fr-CA" dirty="0" err="1">
                <a:ea typeface="Helvetica Neue"/>
                <a:cs typeface="Helvetica Neue"/>
                <a:sym typeface="Helvetica Neue"/>
              </a:rPr>
              <a:t>rm</a:t>
            </a:r>
            <a:r>
              <a:rPr lang="fr-CA" dirty="0">
                <a:ea typeface="Helvetica Neue"/>
                <a:cs typeface="Helvetica Neue"/>
                <a:sym typeface="Helvetica Neue"/>
              </a:rPr>
              <a:t> -</a:t>
            </a:r>
            <a:r>
              <a:rPr lang="fr-CA" dirty="0" err="1">
                <a:ea typeface="Helvetica Neue"/>
                <a:cs typeface="Helvetica Neue"/>
                <a:sym typeface="Helvetica Neue"/>
              </a:rPr>
              <a:t>Rf</a:t>
            </a:r>
            <a:r>
              <a:rPr lang="fr-CA" dirty="0">
                <a:ea typeface="Helvetica Neue"/>
                <a:cs typeface="Helvetica Neue"/>
                <a:sym typeface="Helvetica Neue"/>
              </a:rPr>
              <a:t> .git/</a:t>
            </a:r>
            <a:r>
              <a:rPr lang="fr-CA" dirty="0" err="1">
                <a:ea typeface="Helvetica Neue"/>
                <a:cs typeface="Helvetica Neue"/>
                <a:sym typeface="Helvetica Neue"/>
              </a:rPr>
              <a:t>refs</a:t>
            </a:r>
            <a:r>
              <a:rPr lang="fr-CA" dirty="0">
                <a:ea typeface="Helvetica Neue"/>
                <a:cs typeface="Helvetica Neue"/>
                <a:sym typeface="Helvetica Neue"/>
              </a:rPr>
              <a:t>/original</a:t>
            </a:r>
          </a:p>
          <a:p>
            <a:pPr marL="817893" lvl="2" indent="-342900">
              <a:buClr>
                <a:srgbClr val="558AAB"/>
              </a:buClr>
              <a:buFont typeface="Arial" panose="020B0604020202020204" pitchFamily="34" charset="0"/>
              <a:buChar char="•"/>
            </a:pPr>
            <a:r>
              <a:rPr lang="fr-CA" dirty="0">
                <a:ea typeface="Helvetica Neue"/>
                <a:cs typeface="Helvetica Neue"/>
                <a:sym typeface="Helvetica Neue"/>
              </a:rPr>
              <a:t>$ </a:t>
            </a:r>
            <a:r>
              <a:rPr lang="fr-CA" dirty="0" err="1">
                <a:ea typeface="Helvetica Neue"/>
                <a:cs typeface="Helvetica Neue"/>
                <a:sym typeface="Helvetica Neue"/>
              </a:rPr>
              <a:t>rm</a:t>
            </a:r>
            <a:r>
              <a:rPr lang="fr-CA" dirty="0">
                <a:ea typeface="Helvetica Neue"/>
                <a:cs typeface="Helvetica Neue"/>
                <a:sym typeface="Helvetica Neue"/>
              </a:rPr>
              <a:t> -</a:t>
            </a:r>
            <a:r>
              <a:rPr lang="fr-CA" dirty="0" err="1">
                <a:ea typeface="Helvetica Neue"/>
                <a:cs typeface="Helvetica Neue"/>
                <a:sym typeface="Helvetica Neue"/>
              </a:rPr>
              <a:t>Rf</a:t>
            </a:r>
            <a:r>
              <a:rPr lang="fr-CA" dirty="0">
                <a:ea typeface="Helvetica Neue"/>
                <a:cs typeface="Helvetica Neue"/>
                <a:sym typeface="Helvetica Neue"/>
              </a:rPr>
              <a:t> .git/logs</a:t>
            </a:r>
            <a:r>
              <a:rPr lang="fr-CA" dirty="0" smtClean="0">
                <a:ea typeface="Helvetica Neue"/>
                <a:cs typeface="Helvetica Neue"/>
                <a:sym typeface="Helvetica Neue"/>
              </a:rPr>
              <a:t>/</a:t>
            </a:r>
          </a:p>
          <a:p>
            <a:pPr marL="817893" lvl="2" indent="-342900">
              <a:buClr>
                <a:srgbClr val="558AAB"/>
              </a:buClr>
              <a:buFont typeface="Arial" panose="020B0604020202020204" pitchFamily="34" charset="0"/>
              <a:buChar char="•"/>
            </a:pPr>
            <a:r>
              <a:rPr lang="fr-CA" dirty="0" smtClean="0">
                <a:ea typeface="Helvetica Neue"/>
                <a:cs typeface="Helvetica Neue"/>
                <a:sym typeface="Helvetica Neue"/>
              </a:rPr>
              <a:t>git prune --expire </a:t>
            </a:r>
            <a:r>
              <a:rPr lang="fr-CA" dirty="0" err="1" smtClean="0">
                <a:ea typeface="Helvetica Neue"/>
                <a:cs typeface="Helvetica Neue"/>
                <a:sym typeface="Helvetica Neue"/>
              </a:rPr>
              <a:t>now</a:t>
            </a:r>
            <a:endParaRPr lang="fr-CA" dirty="0" smtClean="0">
              <a:ea typeface="Helvetica Neue"/>
              <a:cs typeface="Helvetica Neue"/>
              <a:sym typeface="Helvetica Neue"/>
            </a:endParaRPr>
          </a:p>
          <a:p>
            <a:pPr marL="817893" lvl="2" indent="-342900">
              <a:lnSpc>
                <a:spcPct val="70000"/>
              </a:lnSpc>
              <a:spcBef>
                <a:spcPts val="0"/>
              </a:spcBef>
              <a:spcAft>
                <a:spcPts val="0"/>
              </a:spcAft>
              <a:buClr>
                <a:srgbClr val="558AAB"/>
              </a:buClr>
              <a:buFont typeface="Arial" panose="020B0604020202020204" pitchFamily="34" charset="0"/>
              <a:buChar char="•"/>
            </a:pPr>
            <a:r>
              <a:rPr lang="en-CA" dirty="0">
                <a:ea typeface="Helvetica Neue"/>
                <a:cs typeface="Helvetica Neue"/>
                <a:sym typeface="Helvetica Neue"/>
              </a:rPr>
              <a:t>$ git count-objects -v</a:t>
            </a: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count: </a:t>
            </a:r>
            <a:r>
              <a:rPr lang="en-CA" b="1" dirty="0" smtClean="0">
                <a:solidFill>
                  <a:srgbClr val="FF0000"/>
                </a:solidFill>
                <a:ea typeface="Helvetica Neue"/>
                <a:cs typeface="Helvetica Neue"/>
                <a:sym typeface="Helvetica Neue"/>
              </a:rPr>
              <a:t>0</a:t>
            </a:r>
            <a:endParaRPr lang="en-CA" b="1" dirty="0">
              <a:solidFill>
                <a:srgbClr val="FF0000"/>
              </a:solidFill>
              <a:ea typeface="Helvetica Neue"/>
              <a:cs typeface="Helvetica Neue"/>
              <a:sym typeface="Helvetica Neue"/>
            </a:endParaRPr>
          </a:p>
          <a:p>
            <a:pPr marL="840753" lvl="4" indent="0">
              <a:lnSpc>
                <a:spcPct val="70000"/>
              </a:lnSpc>
              <a:spcBef>
                <a:spcPts val="0"/>
              </a:spcBef>
              <a:spcAft>
                <a:spcPts val="0"/>
              </a:spcAft>
              <a:buClr>
                <a:srgbClr val="558AAB"/>
              </a:buClr>
              <a:buNone/>
            </a:pPr>
            <a:r>
              <a:rPr lang="en-CA" b="1" dirty="0">
                <a:solidFill>
                  <a:srgbClr val="FF0000"/>
                </a:solidFill>
                <a:ea typeface="Helvetica Neue"/>
                <a:cs typeface="Helvetica Neue"/>
                <a:sym typeface="Helvetica Neue"/>
              </a:rPr>
              <a:t>size: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in-pack: 4</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packs: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size-pack: 1</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prune-packable: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garbage: 0</a:t>
            </a:r>
          </a:p>
          <a:p>
            <a:pPr marL="840753" lvl="4" indent="0">
              <a:lnSpc>
                <a:spcPct val="70000"/>
              </a:lnSpc>
              <a:spcBef>
                <a:spcPts val="0"/>
              </a:spcBef>
              <a:spcAft>
                <a:spcPts val="0"/>
              </a:spcAft>
              <a:buClr>
                <a:srgbClr val="558AAB"/>
              </a:buClr>
              <a:buNone/>
            </a:pPr>
            <a:r>
              <a:rPr lang="en-CA" dirty="0">
                <a:ea typeface="Helvetica Neue"/>
                <a:cs typeface="Helvetica Neue"/>
                <a:sym typeface="Helvetica Neue"/>
              </a:rPr>
              <a:t>size-garbage: 0</a:t>
            </a:r>
          </a:p>
          <a:p>
            <a:pPr marL="817893" lvl="2" indent="-342900">
              <a:buClr>
                <a:srgbClr val="558AAB"/>
              </a:buClr>
              <a:buFont typeface="Arial" panose="020B0604020202020204" pitchFamily="34" charset="0"/>
              <a:buChar char="•"/>
            </a:pPr>
            <a:endParaRPr lang="fr-CA" dirty="0" smtClean="0">
              <a:ea typeface="Helvetica Neue"/>
              <a:cs typeface="Helvetica Neue"/>
              <a:sym typeface="Helvetica Neue"/>
            </a:endParaRPr>
          </a:p>
        </p:txBody>
      </p:sp>
      <p:sp>
        <p:nvSpPr>
          <p:cNvPr id="2" name="Date Placeholder 1"/>
          <p:cNvSpPr>
            <a:spLocks noGrp="1"/>
          </p:cNvSpPr>
          <p:nvPr>
            <p:ph type="dt" sz="half" idx="10"/>
          </p:nvPr>
        </p:nvSpPr>
        <p:spPr/>
        <p:txBody>
          <a:bodyPr/>
          <a:lstStyle/>
          <a:p>
            <a:fld id="{1147B5D3-A259-413F-8B8B-60E59437B178}" type="datetime1">
              <a:rPr lang="en-CA" smtClean="0"/>
              <a:pPr/>
              <a:t>2015-03-23</a:t>
            </a:fld>
            <a:endParaRPr lang="en-CA"/>
          </a:p>
        </p:txBody>
      </p:sp>
      <p:sp>
        <p:nvSpPr>
          <p:cNvPr id="3" name="Footer Placeholder 2"/>
          <p:cNvSpPr>
            <a:spLocks noGrp="1"/>
          </p:cNvSpPr>
          <p:nvPr>
            <p:ph type="ftr" sz="quarter" idx="11"/>
          </p:nvPr>
        </p:nvSpPr>
        <p:spPr/>
        <p:txBody>
          <a:bodyPr/>
          <a:lstStyle/>
          <a:p>
            <a:r>
              <a:rPr lang="en-CA" dirty="0" smtClean="0"/>
              <a:t>MYNSOFT - GIT ADMIN</a:t>
            </a:r>
            <a:endParaRPr lang="en-CA" dirty="0"/>
          </a:p>
        </p:txBody>
      </p:sp>
      <p:sp>
        <p:nvSpPr>
          <p:cNvPr id="4" name="Slide Number Placeholder 3"/>
          <p:cNvSpPr>
            <a:spLocks noGrp="1"/>
          </p:cNvSpPr>
          <p:nvPr>
            <p:ph type="sldNum" sz="quarter" idx="12"/>
          </p:nvPr>
        </p:nvSpPr>
        <p:spPr/>
        <p:txBody>
          <a:bodyPr/>
          <a:lstStyle/>
          <a:p>
            <a:r>
              <a:rPr lang="en-CA" dirty="0" smtClean="0"/>
              <a:t>96</a:t>
            </a:r>
            <a:endParaRPr lang="en-CA" dirty="0"/>
          </a:p>
        </p:txBody>
      </p:sp>
      <p:sp>
        <p:nvSpPr>
          <p:cNvPr id="7" name="Title 6"/>
          <p:cNvSpPr>
            <a:spLocks noGrp="1"/>
          </p:cNvSpPr>
          <p:nvPr>
            <p:ph type="title"/>
          </p:nvPr>
        </p:nvSpPr>
        <p:spPr/>
        <p:txBody>
          <a:bodyPr/>
          <a:lstStyle/>
          <a:p>
            <a:r>
              <a:rPr lang="en-CA" dirty="0" smtClean="0">
                <a:solidFill>
                  <a:srgbClr val="558AAB"/>
                </a:solidFill>
                <a:latin typeface="Helvetica Neue"/>
                <a:ea typeface="Helvetica Neue"/>
                <a:cs typeface="Helvetica Neue"/>
                <a:sym typeface="Helvetica Neue"/>
              </a:rPr>
              <a:t>GIT ADMIN</a:t>
            </a:r>
            <a:endParaRPr lang="en-CA" dirty="0"/>
          </a:p>
        </p:txBody>
      </p:sp>
    </p:spTree>
    <p:extLst>
      <p:ext uri="{BB962C8B-B14F-4D97-AF65-F5344CB8AC3E}">
        <p14:creationId xmlns:p14="http://schemas.microsoft.com/office/powerpoint/2010/main" val="34093238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NUM" val="10"/>
</p:tagLst>
</file>

<file path=ppt/tags/tag15.xml><?xml version="1.0" encoding="utf-8"?>
<p:tagLst xmlns:a="http://schemas.openxmlformats.org/drawingml/2006/main" xmlns:r="http://schemas.openxmlformats.org/officeDocument/2006/relationships" xmlns:p="http://schemas.openxmlformats.org/presentationml/2006/main">
  <p:tag name="NUM" val="10"/>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12"/>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6"/>
</p:tagLst>
</file>

<file path=ppt/tags/tag23.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10"/>
</p:tagLst>
</file>

<file path=ppt/tags/tag27.xml><?xml version="1.0" encoding="utf-8"?>
<p:tagLst xmlns:a="http://schemas.openxmlformats.org/drawingml/2006/main" xmlns:r="http://schemas.openxmlformats.org/officeDocument/2006/relationships" xmlns:p="http://schemas.openxmlformats.org/presentationml/2006/main">
  <p:tag name="NUM" val="10"/>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0"/>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12"/>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10"/>
</p:tagLst>
</file>

<file path=ppt/tags/tag34.xml><?xml version="1.0" encoding="utf-8"?>
<p:tagLst xmlns:a="http://schemas.openxmlformats.org/drawingml/2006/main" xmlns:r="http://schemas.openxmlformats.org/officeDocument/2006/relationships" xmlns:p="http://schemas.openxmlformats.org/presentationml/2006/main">
  <p:tag name="NUM" val="12"/>
</p:tagLst>
</file>

<file path=ppt/tags/tag35.xml><?xml version="1.0" encoding="utf-8"?>
<p:tagLst xmlns:a="http://schemas.openxmlformats.org/drawingml/2006/main" xmlns:r="http://schemas.openxmlformats.org/officeDocument/2006/relationships" xmlns:p="http://schemas.openxmlformats.org/presentationml/2006/main">
  <p:tag name="NUM" val="6"/>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6"/>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0"/>
</p:tagLst>
</file>

<file path=ppt/tags/tag41.xml><?xml version="1.0" encoding="utf-8"?>
<p:tagLst xmlns:a="http://schemas.openxmlformats.org/drawingml/2006/main" xmlns:r="http://schemas.openxmlformats.org/officeDocument/2006/relationships" xmlns:p="http://schemas.openxmlformats.org/presentationml/2006/main">
  <p:tag name="NUM" val="10"/>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3.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5.xml><?xml version="1.0" encoding="utf-8"?>
<p:tagLst xmlns:a="http://schemas.openxmlformats.org/drawingml/2006/main" xmlns:r="http://schemas.openxmlformats.org/officeDocument/2006/relationships" xmlns:p="http://schemas.openxmlformats.org/presentationml/2006/main">
  <p:tag name="NUM" val="6"/>
</p:tagLst>
</file>

<file path=ppt/tags/tag46.xml><?xml version="1.0" encoding="utf-8"?>
<p:tagLst xmlns:a="http://schemas.openxmlformats.org/drawingml/2006/main" xmlns:r="http://schemas.openxmlformats.org/officeDocument/2006/relationships" xmlns:p="http://schemas.openxmlformats.org/presentationml/2006/main">
  <p:tag name="NUM" val="10"/>
</p:tagLst>
</file>

<file path=ppt/tags/tag47.xml><?xml version="1.0" encoding="utf-8"?>
<p:tagLst xmlns:a="http://schemas.openxmlformats.org/drawingml/2006/main" xmlns:r="http://schemas.openxmlformats.org/officeDocument/2006/relationships" xmlns:p="http://schemas.openxmlformats.org/presentationml/2006/main">
  <p:tag name="NUM" val="1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4247</TotalTime>
  <Words>863</Words>
  <Application>Microsoft Office PowerPoint</Application>
  <PresentationFormat>Widescreen</PresentationFormat>
  <Paragraphs>173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Helvetica Neue</vt:lpstr>
      <vt:lpstr>Retrospect</vt:lpstr>
      <vt:lpstr>GIT ADMIN</vt:lpstr>
      <vt:lpstr>GIT ADMIN</vt:lpstr>
      <vt:lpstr>GIT ADMIN</vt:lpstr>
      <vt:lpstr>GIT ADMIN</vt:lpstr>
      <vt:lpstr>GIT ADMIN</vt:lpstr>
      <vt:lpstr>GIT ADMIN</vt:lpstr>
      <vt:lpstr>GIT ADMIN</vt:lpstr>
      <vt:lpstr>GIT ADMIN</vt:lpstr>
      <vt:lpstr>GIT ADMIN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Klafranchise</dc:creator>
  <cp:lastModifiedBy>Joey Yanire</cp:lastModifiedBy>
  <cp:revision>355</cp:revision>
  <dcterms:created xsi:type="dcterms:W3CDTF">2015-02-04T14:20:51Z</dcterms:created>
  <dcterms:modified xsi:type="dcterms:W3CDTF">2015-03-23T21:59:57Z</dcterms:modified>
</cp:coreProperties>
</file>